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2" r:id="rId4"/>
  </p:sldMasterIdLst>
  <p:notesMasterIdLst>
    <p:notesMasterId r:id="rId27"/>
  </p:notesMasterIdLst>
  <p:handoutMasterIdLst>
    <p:handoutMasterId r:id="rId28"/>
  </p:handoutMasterIdLst>
  <p:sldIdLst>
    <p:sldId id="283" r:id="rId5"/>
    <p:sldId id="260" r:id="rId6"/>
    <p:sldId id="286" r:id="rId7"/>
    <p:sldId id="287" r:id="rId8"/>
    <p:sldId id="288" r:id="rId9"/>
    <p:sldId id="290" r:id="rId10"/>
    <p:sldId id="289" r:id="rId11"/>
    <p:sldId id="291" r:id="rId12"/>
    <p:sldId id="292" r:id="rId13"/>
    <p:sldId id="293" r:id="rId14"/>
    <p:sldId id="307" r:id="rId15"/>
    <p:sldId id="308" r:id="rId16"/>
    <p:sldId id="294" r:id="rId17"/>
    <p:sldId id="296" r:id="rId18"/>
    <p:sldId id="300" r:id="rId19"/>
    <p:sldId id="306" r:id="rId20"/>
    <p:sldId id="302" r:id="rId21"/>
    <p:sldId id="298" r:id="rId22"/>
    <p:sldId id="301" r:id="rId23"/>
    <p:sldId id="303" r:id="rId24"/>
    <p:sldId id="297"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67171" autoAdjust="0"/>
  </p:normalViewPr>
  <p:slideViewPr>
    <p:cSldViewPr snapToGrid="0">
      <p:cViewPr varScale="1">
        <p:scale>
          <a:sx n="51" d="100"/>
          <a:sy n="51" d="100"/>
        </p:scale>
        <p:origin x="114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18904778424525E-2"/>
          <c:y val="9.1944505250386138E-2"/>
          <c:w val="0.96562499999999996"/>
          <c:h val="0.76750185977473795"/>
        </c:manualLayout>
      </c:layout>
      <c:lineChart>
        <c:grouping val="standard"/>
        <c:varyColors val="0"/>
        <c:ser>
          <c:idx val="0"/>
          <c:order val="0"/>
          <c:tx>
            <c:strRef>
              <c:f>Sheet1!$B$1</c:f>
              <c:strCache>
                <c:ptCount val="1"/>
                <c:pt idx="0">
                  <c:v>Total Eradicated</c:v>
                </c:pt>
              </c:strCache>
            </c:strRef>
          </c:tx>
          <c:spPr>
            <a:ln w="31750" cap="rnd">
              <a:solidFill>
                <a:schemeClr val="accent5"/>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0</c:v>
                </c:pt>
                <c:pt idx="1">
                  <c:v>0</c:v>
                </c:pt>
                <c:pt idx="2">
                  <c:v>0</c:v>
                </c:pt>
                <c:pt idx="3">
                  <c:v>0</c:v>
                </c:pt>
                <c:pt idx="4">
                  <c:v>112</c:v>
                </c:pt>
                <c:pt idx="5">
                  <c:v>192</c:v>
                </c:pt>
                <c:pt idx="6">
                  <c:v>471</c:v>
                </c:pt>
                <c:pt idx="7">
                  <c:v>864</c:v>
                </c:pt>
                <c:pt idx="8">
                  <c:v>1057</c:v>
                </c:pt>
                <c:pt idx="9">
                  <c:v>1254</c:v>
                </c:pt>
                <c:pt idx="10">
                  <c:v>1366</c:v>
                </c:pt>
                <c:pt idx="11">
                  <c:v>1566</c:v>
                </c:pt>
              </c:numCache>
            </c:numRef>
          </c:val>
          <c:smooth val="0"/>
          <c:extLst>
            <c:ext xmlns:c16="http://schemas.microsoft.com/office/drawing/2014/chart" uri="{C3380CC4-5D6E-409C-BE32-E72D297353CC}">
              <c16:uniqueId val="{00000000-0DC1-47FA-9419-78701B45D8E5}"/>
            </c:ext>
          </c:extLst>
        </c:ser>
        <c:ser>
          <c:idx val="1"/>
          <c:order val="1"/>
          <c:tx>
            <c:strRef>
              <c:f>Sheet1!$C$1</c:f>
              <c:strCache>
                <c:ptCount val="1"/>
                <c:pt idx="0">
                  <c:v>Total New Detections</c:v>
                </c:pt>
              </c:strCache>
            </c:strRef>
          </c:tx>
          <c:spPr>
            <a:ln w="31750" cap="rnd">
              <a:solidFill>
                <a:srgbClr val="7030A0"/>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179</c:v>
                </c:pt>
                <c:pt idx="1">
                  <c:v>245</c:v>
                </c:pt>
                <c:pt idx="2">
                  <c:v>409</c:v>
                </c:pt>
                <c:pt idx="3">
                  <c:v>682</c:v>
                </c:pt>
                <c:pt idx="4">
                  <c:v>965</c:v>
                </c:pt>
                <c:pt idx="5">
                  <c:v>1153</c:v>
                </c:pt>
                <c:pt idx="6">
                  <c:v>1300</c:v>
                </c:pt>
                <c:pt idx="7">
                  <c:v>1417</c:v>
                </c:pt>
                <c:pt idx="8">
                  <c:v>1516</c:v>
                </c:pt>
                <c:pt idx="9">
                  <c:v>1674</c:v>
                </c:pt>
                <c:pt idx="10">
                  <c:v>1833</c:v>
                </c:pt>
                <c:pt idx="11">
                  <c:v>1883</c:v>
                </c:pt>
              </c:numCache>
            </c:numRef>
          </c:val>
          <c:smooth val="0"/>
          <c:extLst>
            <c:ext xmlns:c16="http://schemas.microsoft.com/office/drawing/2014/chart" uri="{C3380CC4-5D6E-409C-BE32-E72D297353CC}">
              <c16:uniqueId val="{00000001-0DC1-47FA-9419-78701B45D8E5}"/>
            </c:ext>
          </c:extLst>
        </c:ser>
        <c:ser>
          <c:idx val="2"/>
          <c:order val="2"/>
          <c:tx>
            <c:strRef>
              <c:f>Sheet1!$D$1</c:f>
              <c:strCache>
                <c:ptCount val="1"/>
                <c:pt idx="0">
                  <c:v>Total EDRR Points</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1299</c:v>
                </c:pt>
                <c:pt idx="1">
                  <c:v>1396</c:v>
                </c:pt>
                <c:pt idx="2">
                  <c:v>1606</c:v>
                </c:pt>
                <c:pt idx="3">
                  <c:v>2148</c:v>
                </c:pt>
                <c:pt idx="4">
                  <c:v>2991</c:v>
                </c:pt>
                <c:pt idx="5">
                  <c:v>3056</c:v>
                </c:pt>
                <c:pt idx="6">
                  <c:v>3312</c:v>
                </c:pt>
                <c:pt idx="7">
                  <c:v>2124</c:v>
                </c:pt>
                <c:pt idx="8">
                  <c:v>1813</c:v>
                </c:pt>
                <c:pt idx="9">
                  <c:v>1921</c:v>
                </c:pt>
                <c:pt idx="10">
                  <c:v>1856</c:v>
                </c:pt>
                <c:pt idx="11">
                  <c:v>1903</c:v>
                </c:pt>
              </c:numCache>
            </c:numRef>
          </c:val>
          <c:smooth val="0"/>
          <c:extLst>
            <c:ext xmlns:c16="http://schemas.microsoft.com/office/drawing/2014/chart" uri="{C3380CC4-5D6E-409C-BE32-E72D297353CC}">
              <c16:uniqueId val="{00000000-9AA5-458E-B92C-EA46116B6CBD}"/>
            </c:ext>
          </c:extLst>
        </c:ser>
        <c:dLbls>
          <c:dLblPos val="ctr"/>
          <c:showLegendKey val="0"/>
          <c:showVal val="1"/>
          <c:showCatName val="0"/>
          <c:showSerName val="0"/>
          <c:showPercent val="0"/>
          <c:showBubbleSize val="0"/>
        </c:dLbls>
        <c:marker val="1"/>
        <c:smooth val="0"/>
        <c:axId val="56277967"/>
        <c:axId val="56275343"/>
      </c:lineChart>
      <c:catAx>
        <c:axId val="562779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275343"/>
        <c:crosses val="autoZero"/>
        <c:auto val="1"/>
        <c:lblAlgn val="ctr"/>
        <c:lblOffset val="100"/>
        <c:noMultiLvlLbl val="0"/>
      </c:catAx>
      <c:valAx>
        <c:axId val="5627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2779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2241023037365663E-2"/>
          <c:w val="0.96562499999999996"/>
          <c:h val="0.76750185977473795"/>
        </c:manualLayout>
      </c:layout>
      <c:barChart>
        <c:barDir val="col"/>
        <c:grouping val="clustered"/>
        <c:varyColors val="0"/>
        <c:ser>
          <c:idx val="0"/>
          <c:order val="0"/>
          <c:tx>
            <c:strRef>
              <c:f>Sheet1!$B$1</c:f>
              <c:strCache>
                <c:ptCount val="1"/>
                <c:pt idx="0">
                  <c:v>Total NLP</c:v>
                </c:pt>
              </c:strCache>
            </c:strRef>
          </c:tx>
          <c:spPr>
            <a:solidFill>
              <a:schemeClr val="accent2">
                <a:alpha val="85000"/>
              </a:schemeClr>
            </a:solidFill>
            <a:ln w="9525" cap="flat" cmpd="sng" algn="ctr">
              <a:solidFill>
                <a:schemeClr val="lt1">
                  <a:alpha val="50000"/>
                </a:schemeClr>
              </a:solidFill>
              <a:round/>
            </a:ln>
            <a:effectLst/>
          </c:spPr>
          <c:invertIfNegative val="0"/>
          <c:dLbls>
            <c:dLbl>
              <c:idx val="4"/>
              <c:layout>
                <c:manualLayout>
                  <c:x val="-2.1564220968852525E-2"/>
                  <c:y val="-1.2250646293938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2E-4401-84A8-3C58527256CD}"/>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889</c:v>
                </c:pt>
                <c:pt idx="1">
                  <c:v>903</c:v>
                </c:pt>
                <c:pt idx="2">
                  <c:v>1034</c:v>
                </c:pt>
                <c:pt idx="3">
                  <c:v>1428</c:v>
                </c:pt>
                <c:pt idx="4">
                  <c:v>1122</c:v>
                </c:pt>
                <c:pt idx="5">
                  <c:v>1381</c:v>
                </c:pt>
                <c:pt idx="6">
                  <c:v>1276</c:v>
                </c:pt>
                <c:pt idx="7">
                  <c:v>1192</c:v>
                </c:pt>
                <c:pt idx="8">
                  <c:v>935</c:v>
                </c:pt>
                <c:pt idx="9">
                  <c:v>812</c:v>
                </c:pt>
                <c:pt idx="10">
                  <c:v>710</c:v>
                </c:pt>
                <c:pt idx="11">
                  <c:v>783</c:v>
                </c:pt>
              </c:numCache>
            </c:numRef>
          </c:val>
          <c:extLst>
            <c:ext xmlns:c16="http://schemas.microsoft.com/office/drawing/2014/chart" uri="{C3380CC4-5D6E-409C-BE32-E72D297353CC}">
              <c16:uniqueId val="{00000000-0DC1-47FA-9419-78701B45D8E5}"/>
            </c:ext>
          </c:extLst>
        </c:ser>
        <c:ser>
          <c:idx val="1"/>
          <c:order val="1"/>
          <c:tx>
            <c:strRef>
              <c:f>Sheet1!$C$1</c:f>
              <c:strCache>
                <c:ptCount val="1"/>
                <c:pt idx="0">
                  <c:v>All points</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1299</c:v>
                </c:pt>
                <c:pt idx="1">
                  <c:v>1396</c:v>
                </c:pt>
                <c:pt idx="2">
                  <c:v>1606</c:v>
                </c:pt>
                <c:pt idx="3">
                  <c:v>2148</c:v>
                </c:pt>
                <c:pt idx="4">
                  <c:v>2991</c:v>
                </c:pt>
                <c:pt idx="5">
                  <c:v>3056</c:v>
                </c:pt>
                <c:pt idx="6">
                  <c:v>3312</c:v>
                </c:pt>
                <c:pt idx="7">
                  <c:v>2124</c:v>
                </c:pt>
                <c:pt idx="8">
                  <c:v>1813</c:v>
                </c:pt>
                <c:pt idx="9">
                  <c:v>1921</c:v>
                </c:pt>
                <c:pt idx="10">
                  <c:v>1856</c:v>
                </c:pt>
                <c:pt idx="11">
                  <c:v>1903</c:v>
                </c:pt>
              </c:numCache>
            </c:numRef>
          </c:val>
          <c:extLst>
            <c:ext xmlns:c16="http://schemas.microsoft.com/office/drawing/2014/chart" uri="{C3380CC4-5D6E-409C-BE32-E72D297353CC}">
              <c16:uniqueId val="{00000001-F0E3-43D0-ACA8-910845A65BDE}"/>
            </c:ext>
          </c:extLst>
        </c:ser>
        <c:dLbls>
          <c:showLegendKey val="0"/>
          <c:showVal val="0"/>
          <c:showCatName val="0"/>
          <c:showSerName val="0"/>
          <c:showPercent val="0"/>
          <c:showBubbleSize val="0"/>
        </c:dLbls>
        <c:gapWidth val="150"/>
        <c:axId val="56277967"/>
        <c:axId val="56275343"/>
      </c:barChart>
      <c:lineChart>
        <c:grouping val="standard"/>
        <c:varyColors val="0"/>
        <c:ser>
          <c:idx val="2"/>
          <c:order val="2"/>
          <c:tx>
            <c:strRef>
              <c:f>Sheet1!$D$1</c:f>
              <c:strCache>
                <c:ptCount val="1"/>
                <c:pt idx="0">
                  <c:v>Percent NLP</c:v>
                </c:pt>
              </c:strCache>
            </c:strRef>
          </c:tx>
          <c:spPr>
            <a:ln w="31750" cap="rnd">
              <a:solidFill>
                <a:schemeClr val="accent6"/>
              </a:solidFill>
              <a:round/>
            </a:ln>
            <a:effectLst/>
          </c:spPr>
          <c:marker>
            <c:symbol val="none"/>
          </c:marker>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2394</c:v>
                </c:pt>
                <c:pt idx="1">
                  <c:v>2264.5</c:v>
                </c:pt>
                <c:pt idx="2">
                  <c:v>2254</c:v>
                </c:pt>
                <c:pt idx="3">
                  <c:v>2327.5</c:v>
                </c:pt>
                <c:pt idx="4">
                  <c:v>1312.5</c:v>
                </c:pt>
                <c:pt idx="5">
                  <c:v>1582</c:v>
                </c:pt>
                <c:pt idx="6">
                  <c:v>1347.5</c:v>
                </c:pt>
                <c:pt idx="7">
                  <c:v>1963.5</c:v>
                </c:pt>
                <c:pt idx="8">
                  <c:v>1806</c:v>
                </c:pt>
                <c:pt idx="9">
                  <c:v>1477</c:v>
                </c:pt>
                <c:pt idx="10">
                  <c:v>1557.5</c:v>
                </c:pt>
                <c:pt idx="11">
                  <c:v>1362.7</c:v>
                </c:pt>
              </c:numCache>
            </c:numRef>
          </c:val>
          <c:smooth val="0"/>
          <c:extLst>
            <c:ext xmlns:c16="http://schemas.microsoft.com/office/drawing/2014/chart" uri="{C3380CC4-5D6E-409C-BE32-E72D297353CC}">
              <c16:uniqueId val="{00000002-AE3E-496F-892C-6A11F324A9B0}"/>
            </c:ext>
          </c:extLst>
        </c:ser>
        <c:dLbls>
          <c:showLegendKey val="0"/>
          <c:showVal val="0"/>
          <c:showCatName val="0"/>
          <c:showSerName val="0"/>
          <c:showPercent val="0"/>
          <c:showBubbleSize val="0"/>
        </c:dLbls>
        <c:marker val="1"/>
        <c:smooth val="0"/>
        <c:axId val="968584687"/>
        <c:axId val="968569295"/>
      </c:lineChart>
      <c:catAx>
        <c:axId val="562779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solidFill>
                <a:latin typeface="+mn-lt"/>
                <a:ea typeface="+mn-ea"/>
                <a:cs typeface="+mn-cs"/>
              </a:defRPr>
            </a:pPr>
            <a:endParaRPr lang="en-US"/>
          </a:p>
        </c:txPr>
        <c:crossAx val="56275343"/>
        <c:crosses val="autoZero"/>
        <c:auto val="1"/>
        <c:lblAlgn val="ctr"/>
        <c:lblOffset val="100"/>
        <c:noMultiLvlLbl val="0"/>
      </c:catAx>
      <c:valAx>
        <c:axId val="5627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277967"/>
        <c:crosses val="autoZero"/>
        <c:crossBetween val="between"/>
      </c:valAx>
      <c:valAx>
        <c:axId val="968569295"/>
        <c:scaling>
          <c:orientation val="minMax"/>
          <c:max val="3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968584687"/>
        <c:crosses val="max"/>
        <c:crossBetween val="between"/>
      </c:valAx>
      <c:catAx>
        <c:axId val="968584687"/>
        <c:scaling>
          <c:orientation val="minMax"/>
        </c:scaling>
        <c:delete val="1"/>
        <c:axPos val="b"/>
        <c:numFmt formatCode="General" sourceLinked="1"/>
        <c:majorTickMark val="out"/>
        <c:minorTickMark val="none"/>
        <c:tickLblPos val="nextTo"/>
        <c:crossAx val="968569295"/>
        <c:crossesAt val="0"/>
        <c:auto val="1"/>
        <c:lblAlgn val="ctr"/>
        <c:lblOffset val="100"/>
        <c:noMultiLvlLbl val="0"/>
      </c:cat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dk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Eradicated</a:t>
            </a:r>
            <a:r>
              <a:rPr lang="en-US" baseline="0" dirty="0"/>
              <a:t> vs New Detections</a:t>
            </a:r>
            <a:endParaRPr lang="en-US" dirty="0"/>
          </a:p>
        </c:rich>
      </c:tx>
      <c:layout>
        <c:manualLayout>
          <c:xMode val="edge"/>
          <c:yMode val="edge"/>
          <c:x val="5.513778335248979E-2"/>
          <c:y val="3.737585198665924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4606299212598427E-2"/>
          <c:y val="0.12743221886569067"/>
          <c:w val="0.95835857056329499"/>
          <c:h val="0.72840981676614458"/>
        </c:manualLayout>
      </c:layout>
      <c:lineChart>
        <c:grouping val="standard"/>
        <c:varyColors val="0"/>
        <c:ser>
          <c:idx val="0"/>
          <c:order val="0"/>
          <c:tx>
            <c:strRef>
              <c:f>Sheet1!$B$1</c:f>
              <c:strCache>
                <c:ptCount val="1"/>
                <c:pt idx="0">
                  <c:v>Eradicated points</c:v>
                </c:pt>
              </c:strCache>
            </c:strRef>
          </c:tx>
          <c:spPr>
            <a:ln w="31750" cap="rnd">
              <a:solidFill>
                <a:schemeClr val="accent5"/>
              </a:solidFill>
              <a:round/>
            </a:ln>
            <a:effectLst/>
          </c:spPr>
          <c:marker>
            <c:symbol val="circle"/>
            <c:size val="17"/>
            <c:spPr>
              <a:solidFill>
                <a:schemeClr val="accent1"/>
              </a:solidFill>
              <a:ln>
                <a:noFill/>
              </a:ln>
              <a:effectLst/>
            </c:spPr>
          </c:marker>
          <c:dLbls>
            <c:dLbl>
              <c:idx val="10"/>
              <c:layout>
                <c:manualLayout>
                  <c:x val="-5.0143941634037112E-2"/>
                  <c:y val="2.737825998007538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8E-4158-AB0A-66A571AB7052}"/>
                </c:ext>
              </c:extLst>
            </c:dLbl>
            <c:dLbl>
              <c:idx val="11"/>
              <c:layout>
                <c:manualLayout>
                  <c:x val="-3.4210654959771457E-2"/>
                  <c:y val="1.3691285758540561E-3"/>
                </c:manualLayout>
              </c:layout>
              <c:spPr>
                <a:solidFill>
                  <a:schemeClr val="tx1"/>
                </a:solidFill>
                <a:ln>
                  <a:solidFill>
                    <a:schemeClr val="bg1"/>
                  </a:solid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3083433089943101E-2"/>
                      <c:h val="4.3531433368321458E-2"/>
                    </c:manualLayout>
                  </c15:layout>
                </c:ext>
                <c:ext xmlns:c16="http://schemas.microsoft.com/office/drawing/2014/chart" uri="{C3380CC4-5D6E-409C-BE32-E72D297353CC}">
                  <c16:uniqueId val="{00000000-6979-4155-A90F-9711B9A91BE1}"/>
                </c:ext>
              </c:extLst>
            </c:dLbl>
            <c:spPr>
              <a:solidFill>
                <a:schemeClr val="tx1"/>
              </a:solidFill>
              <a:ln>
                <a:solidFill>
                  <a:schemeClr val="bg1"/>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0</c:v>
                </c:pt>
                <c:pt idx="1">
                  <c:v>0</c:v>
                </c:pt>
                <c:pt idx="2">
                  <c:v>0</c:v>
                </c:pt>
                <c:pt idx="3">
                  <c:v>0</c:v>
                </c:pt>
                <c:pt idx="4">
                  <c:v>112</c:v>
                </c:pt>
                <c:pt idx="5">
                  <c:v>80</c:v>
                </c:pt>
                <c:pt idx="6">
                  <c:v>279</c:v>
                </c:pt>
                <c:pt idx="7">
                  <c:v>393</c:v>
                </c:pt>
                <c:pt idx="8">
                  <c:v>193</c:v>
                </c:pt>
                <c:pt idx="9">
                  <c:v>197</c:v>
                </c:pt>
                <c:pt idx="10">
                  <c:v>112</c:v>
                </c:pt>
                <c:pt idx="11">
                  <c:v>170</c:v>
                </c:pt>
              </c:numCache>
            </c:numRef>
          </c:val>
          <c:smooth val="0"/>
          <c:extLst>
            <c:ext xmlns:c16="http://schemas.microsoft.com/office/drawing/2014/chart" uri="{C3380CC4-5D6E-409C-BE32-E72D297353CC}">
              <c16:uniqueId val="{00000000-7FA1-43DD-99BF-84B3B8EE8FE2}"/>
            </c:ext>
          </c:extLst>
        </c:ser>
        <c:ser>
          <c:idx val="1"/>
          <c:order val="1"/>
          <c:tx>
            <c:strRef>
              <c:f>Sheet1!$C$1</c:f>
              <c:strCache>
                <c:ptCount val="1"/>
                <c:pt idx="0">
                  <c:v>New Detections</c:v>
                </c:pt>
              </c:strCache>
            </c:strRef>
          </c:tx>
          <c:spPr>
            <a:ln w="31750" cap="rnd">
              <a:solidFill>
                <a:srgbClr val="7030A0"/>
              </a:solidFill>
              <a:round/>
            </a:ln>
            <a:effectLst/>
          </c:spPr>
          <c:marker>
            <c:symbol val="circle"/>
            <c:size val="17"/>
            <c:spPr>
              <a:solidFill>
                <a:schemeClr val="accent2"/>
              </a:solidFill>
              <a:ln>
                <a:noFill/>
              </a:ln>
              <a:effectLst/>
            </c:spPr>
          </c:marker>
          <c:dLbls>
            <c:dLbl>
              <c:idx val="10"/>
              <c:layout>
                <c:manualLayout>
                  <c:x val="-4.3576846769078151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79-4155-A90F-9711B9A91BE1}"/>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179</c:v>
                </c:pt>
                <c:pt idx="1">
                  <c:v>66</c:v>
                </c:pt>
                <c:pt idx="2">
                  <c:v>164</c:v>
                </c:pt>
                <c:pt idx="3">
                  <c:v>273</c:v>
                </c:pt>
                <c:pt idx="4">
                  <c:v>283</c:v>
                </c:pt>
                <c:pt idx="5">
                  <c:v>188</c:v>
                </c:pt>
                <c:pt idx="6">
                  <c:v>147</c:v>
                </c:pt>
                <c:pt idx="7">
                  <c:v>117</c:v>
                </c:pt>
                <c:pt idx="8">
                  <c:v>99</c:v>
                </c:pt>
                <c:pt idx="9">
                  <c:v>158</c:v>
                </c:pt>
                <c:pt idx="10">
                  <c:v>159</c:v>
                </c:pt>
                <c:pt idx="11">
                  <c:v>50</c:v>
                </c:pt>
              </c:numCache>
            </c:numRef>
          </c:val>
          <c:smooth val="0"/>
          <c:extLst>
            <c:ext xmlns:c16="http://schemas.microsoft.com/office/drawing/2014/chart" uri="{C3380CC4-5D6E-409C-BE32-E72D297353CC}">
              <c16:uniqueId val="{00000001-7FA1-43DD-99BF-84B3B8EE8FE2}"/>
            </c:ext>
          </c:extLst>
        </c:ser>
        <c:dLbls>
          <c:dLblPos val="ctr"/>
          <c:showLegendKey val="0"/>
          <c:showVal val="1"/>
          <c:showCatName val="0"/>
          <c:showSerName val="0"/>
          <c:showPercent val="0"/>
          <c:showBubbleSize val="0"/>
        </c:dLbls>
        <c:marker val="1"/>
        <c:smooth val="0"/>
        <c:axId val="56378663"/>
        <c:axId val="56385223"/>
      </c:lineChart>
      <c:catAx>
        <c:axId val="563786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385223"/>
        <c:crosses val="autoZero"/>
        <c:auto val="1"/>
        <c:lblAlgn val="ctr"/>
        <c:lblOffset val="100"/>
        <c:noMultiLvlLbl val="0"/>
      </c:catAx>
      <c:valAx>
        <c:axId val="5638522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37866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Sum of Eradicated vs Sum of New Detections</a:t>
            </a:r>
          </a:p>
        </c:rich>
      </c:tx>
      <c:layout>
        <c:manualLayout>
          <c:xMode val="edge"/>
          <c:yMode val="edge"/>
          <c:x val="0.15647650098425198"/>
          <c:y val="3.046874812569216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0312500000000001E-2"/>
          <c:y val="0.11377742902451839"/>
          <c:w val="0.96562499999999996"/>
          <c:h val="0.76750185977473795"/>
        </c:manualLayout>
      </c:layout>
      <c:lineChart>
        <c:grouping val="standard"/>
        <c:varyColors val="0"/>
        <c:ser>
          <c:idx val="0"/>
          <c:order val="0"/>
          <c:tx>
            <c:strRef>
              <c:f>Sheet1!$B$1</c:f>
              <c:strCache>
                <c:ptCount val="1"/>
                <c:pt idx="0">
                  <c:v>Eradicated</c:v>
                </c:pt>
              </c:strCache>
            </c:strRef>
          </c:tx>
          <c:spPr>
            <a:ln w="31750" cap="rnd">
              <a:solidFill>
                <a:schemeClr val="accent5"/>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0</c:v>
                </c:pt>
                <c:pt idx="1">
                  <c:v>0</c:v>
                </c:pt>
                <c:pt idx="2">
                  <c:v>0</c:v>
                </c:pt>
                <c:pt idx="3">
                  <c:v>0</c:v>
                </c:pt>
                <c:pt idx="4">
                  <c:v>112</c:v>
                </c:pt>
                <c:pt idx="5">
                  <c:v>192</c:v>
                </c:pt>
                <c:pt idx="6">
                  <c:v>471</c:v>
                </c:pt>
                <c:pt idx="7">
                  <c:v>864</c:v>
                </c:pt>
                <c:pt idx="8">
                  <c:v>1057</c:v>
                </c:pt>
                <c:pt idx="9">
                  <c:v>1254</c:v>
                </c:pt>
                <c:pt idx="10">
                  <c:v>1366</c:v>
                </c:pt>
                <c:pt idx="11">
                  <c:v>1566</c:v>
                </c:pt>
              </c:numCache>
            </c:numRef>
          </c:val>
          <c:smooth val="0"/>
          <c:extLst>
            <c:ext xmlns:c16="http://schemas.microsoft.com/office/drawing/2014/chart" uri="{C3380CC4-5D6E-409C-BE32-E72D297353CC}">
              <c16:uniqueId val="{00000000-0DC1-47FA-9419-78701B45D8E5}"/>
            </c:ext>
          </c:extLst>
        </c:ser>
        <c:ser>
          <c:idx val="1"/>
          <c:order val="1"/>
          <c:tx>
            <c:strRef>
              <c:f>Sheet1!$C$1</c:f>
              <c:strCache>
                <c:ptCount val="1"/>
                <c:pt idx="0">
                  <c:v>Total New Detections </c:v>
                </c:pt>
              </c:strCache>
            </c:strRef>
          </c:tx>
          <c:spPr>
            <a:ln w="31750" cap="rnd">
              <a:solidFill>
                <a:srgbClr val="7030A0"/>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179</c:v>
                </c:pt>
                <c:pt idx="1">
                  <c:v>245</c:v>
                </c:pt>
                <c:pt idx="2">
                  <c:v>409</c:v>
                </c:pt>
                <c:pt idx="3">
                  <c:v>682</c:v>
                </c:pt>
                <c:pt idx="4">
                  <c:v>965</c:v>
                </c:pt>
                <c:pt idx="5">
                  <c:v>1153</c:v>
                </c:pt>
                <c:pt idx="6">
                  <c:v>1300</c:v>
                </c:pt>
                <c:pt idx="7">
                  <c:v>1417</c:v>
                </c:pt>
                <c:pt idx="8">
                  <c:v>1516</c:v>
                </c:pt>
                <c:pt idx="9">
                  <c:v>1678</c:v>
                </c:pt>
                <c:pt idx="10">
                  <c:v>1833</c:v>
                </c:pt>
                <c:pt idx="11">
                  <c:v>1883</c:v>
                </c:pt>
              </c:numCache>
            </c:numRef>
          </c:val>
          <c:smooth val="0"/>
          <c:extLst>
            <c:ext xmlns:c16="http://schemas.microsoft.com/office/drawing/2014/chart" uri="{C3380CC4-5D6E-409C-BE32-E72D297353CC}">
              <c16:uniqueId val="{00000001-0DC1-47FA-9419-78701B45D8E5}"/>
            </c:ext>
          </c:extLst>
        </c:ser>
        <c:dLbls>
          <c:dLblPos val="ctr"/>
          <c:showLegendKey val="0"/>
          <c:showVal val="1"/>
          <c:showCatName val="0"/>
          <c:showSerName val="0"/>
          <c:showPercent val="0"/>
          <c:showBubbleSize val="0"/>
        </c:dLbls>
        <c:marker val="1"/>
        <c:smooth val="0"/>
        <c:axId val="56277967"/>
        <c:axId val="56275343"/>
      </c:lineChart>
      <c:catAx>
        <c:axId val="562779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275343"/>
        <c:crosses val="autoZero"/>
        <c:auto val="1"/>
        <c:lblAlgn val="ctr"/>
        <c:lblOffset val="100"/>
        <c:noMultiLvlLbl val="0"/>
      </c:catAx>
      <c:valAx>
        <c:axId val="5627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2779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18904778424525E-2"/>
          <c:y val="9.1944505250386138E-2"/>
          <c:w val="0.96562499999999996"/>
          <c:h val="0.76750185977473795"/>
        </c:manualLayout>
      </c:layout>
      <c:lineChart>
        <c:grouping val="standard"/>
        <c:varyColors val="0"/>
        <c:ser>
          <c:idx val="0"/>
          <c:order val="0"/>
          <c:tx>
            <c:strRef>
              <c:f>Sheet1!$B$1</c:f>
              <c:strCache>
                <c:ptCount val="1"/>
                <c:pt idx="0">
                  <c:v>Total Points Checked</c:v>
                </c:pt>
              </c:strCache>
            </c:strRef>
          </c:tx>
          <c:spPr>
            <a:ln w="31750" cap="rnd">
              <a:solidFill>
                <a:schemeClr val="accent5"/>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59</c:v>
                </c:pt>
                <c:pt idx="1">
                  <c:v>103</c:v>
                </c:pt>
                <c:pt idx="2">
                  <c:v>182</c:v>
                </c:pt>
                <c:pt idx="3">
                  <c:v>269</c:v>
                </c:pt>
                <c:pt idx="4">
                  <c:v>359</c:v>
                </c:pt>
                <c:pt idx="5">
                  <c:v>238</c:v>
                </c:pt>
                <c:pt idx="6">
                  <c:v>308</c:v>
                </c:pt>
                <c:pt idx="7">
                  <c:v>299</c:v>
                </c:pt>
                <c:pt idx="8">
                  <c:v>293</c:v>
                </c:pt>
                <c:pt idx="9">
                  <c:v>323</c:v>
                </c:pt>
                <c:pt idx="10">
                  <c:v>342</c:v>
                </c:pt>
                <c:pt idx="11">
                  <c:v>348</c:v>
                </c:pt>
              </c:numCache>
            </c:numRef>
          </c:val>
          <c:smooth val="0"/>
          <c:extLst>
            <c:ext xmlns:c16="http://schemas.microsoft.com/office/drawing/2014/chart" uri="{C3380CC4-5D6E-409C-BE32-E72D297353CC}">
              <c16:uniqueId val="{00000000-0DC1-47FA-9419-78701B45D8E5}"/>
            </c:ext>
          </c:extLst>
        </c:ser>
        <c:ser>
          <c:idx val="1"/>
          <c:order val="1"/>
          <c:tx>
            <c:strRef>
              <c:f>Sheet1!$C$1</c:f>
              <c:strCache>
                <c:ptCount val="1"/>
                <c:pt idx="0">
                  <c:v>Total Eradicated</c:v>
                </c:pt>
              </c:strCache>
            </c:strRef>
          </c:tx>
          <c:spPr>
            <a:ln w="31750" cap="rnd">
              <a:solidFill>
                <a:srgbClr val="7030A0"/>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0</c:v>
                </c:pt>
                <c:pt idx="1">
                  <c:v>0</c:v>
                </c:pt>
                <c:pt idx="2">
                  <c:v>0</c:v>
                </c:pt>
                <c:pt idx="3">
                  <c:v>0</c:v>
                </c:pt>
                <c:pt idx="4">
                  <c:v>249</c:v>
                </c:pt>
                <c:pt idx="5">
                  <c:v>256</c:v>
                </c:pt>
                <c:pt idx="6">
                  <c:v>283</c:v>
                </c:pt>
                <c:pt idx="7">
                  <c:v>338</c:v>
                </c:pt>
                <c:pt idx="8">
                  <c:v>348</c:v>
                </c:pt>
                <c:pt idx="9">
                  <c:v>363</c:v>
                </c:pt>
                <c:pt idx="10">
                  <c:v>375</c:v>
                </c:pt>
                <c:pt idx="11">
                  <c:v>407</c:v>
                </c:pt>
              </c:numCache>
            </c:numRef>
          </c:val>
          <c:smooth val="0"/>
          <c:extLst>
            <c:ext xmlns:c16="http://schemas.microsoft.com/office/drawing/2014/chart" uri="{C3380CC4-5D6E-409C-BE32-E72D297353CC}">
              <c16:uniqueId val="{00000001-0DC1-47FA-9419-78701B45D8E5}"/>
            </c:ext>
          </c:extLst>
        </c:ser>
        <c:ser>
          <c:idx val="2"/>
          <c:order val="2"/>
          <c:tx>
            <c:strRef>
              <c:f>Sheet1!$D$1</c:f>
              <c:strCache>
                <c:ptCount val="1"/>
                <c:pt idx="0">
                  <c:v>Total New Detections</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37</c:v>
                </c:pt>
                <c:pt idx="1">
                  <c:v>63</c:v>
                </c:pt>
                <c:pt idx="2">
                  <c:v>72</c:v>
                </c:pt>
                <c:pt idx="3">
                  <c:v>122</c:v>
                </c:pt>
                <c:pt idx="4">
                  <c:v>250</c:v>
                </c:pt>
                <c:pt idx="5">
                  <c:v>297</c:v>
                </c:pt>
                <c:pt idx="6">
                  <c:v>315</c:v>
                </c:pt>
                <c:pt idx="7">
                  <c:v>364</c:v>
                </c:pt>
                <c:pt idx="8">
                  <c:v>404</c:v>
                </c:pt>
                <c:pt idx="9">
                  <c:v>438</c:v>
                </c:pt>
                <c:pt idx="10">
                  <c:v>456</c:v>
                </c:pt>
                <c:pt idx="11">
                  <c:v>467</c:v>
                </c:pt>
              </c:numCache>
            </c:numRef>
          </c:val>
          <c:smooth val="0"/>
          <c:extLst>
            <c:ext xmlns:c16="http://schemas.microsoft.com/office/drawing/2014/chart" uri="{C3380CC4-5D6E-409C-BE32-E72D297353CC}">
              <c16:uniqueId val="{00000000-9AA5-458E-B92C-EA46116B6CBD}"/>
            </c:ext>
          </c:extLst>
        </c:ser>
        <c:dLbls>
          <c:dLblPos val="ctr"/>
          <c:showLegendKey val="0"/>
          <c:showVal val="1"/>
          <c:showCatName val="0"/>
          <c:showSerName val="0"/>
          <c:showPercent val="0"/>
          <c:showBubbleSize val="0"/>
        </c:dLbls>
        <c:marker val="1"/>
        <c:smooth val="0"/>
        <c:axId val="56277967"/>
        <c:axId val="56275343"/>
      </c:lineChart>
      <c:catAx>
        <c:axId val="562779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275343"/>
        <c:crosses val="autoZero"/>
        <c:auto val="1"/>
        <c:lblAlgn val="ctr"/>
        <c:lblOffset val="100"/>
        <c:noMultiLvlLbl val="0"/>
      </c:catAx>
      <c:valAx>
        <c:axId val="5627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2779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Total</a:t>
            </a:r>
            <a:r>
              <a:rPr lang="en-US" baseline="0" dirty="0"/>
              <a:t> Points vs Total NLP</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418904778424525E-2"/>
          <c:y val="9.1944505250386138E-2"/>
          <c:w val="0.96562499999999996"/>
          <c:h val="0.76750185977473795"/>
        </c:manualLayout>
      </c:layout>
      <c:barChart>
        <c:barDir val="col"/>
        <c:grouping val="clustered"/>
        <c:varyColors val="0"/>
        <c:ser>
          <c:idx val="0"/>
          <c:order val="0"/>
          <c:tx>
            <c:strRef>
              <c:f>Sheet1!$B$1</c:f>
              <c:strCache>
                <c:ptCount val="1"/>
                <c:pt idx="0">
                  <c:v>Total Points Checked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Sheet1!$B$2:$B$13</c:f>
              <c:numCache>
                <c:formatCode>General</c:formatCode>
                <c:ptCount val="11"/>
                <c:pt idx="0">
                  <c:v>59</c:v>
                </c:pt>
                <c:pt idx="1">
                  <c:v>103</c:v>
                </c:pt>
                <c:pt idx="2">
                  <c:v>182</c:v>
                </c:pt>
                <c:pt idx="3">
                  <c:v>269</c:v>
                </c:pt>
                <c:pt idx="4">
                  <c:v>359</c:v>
                </c:pt>
                <c:pt idx="5">
                  <c:v>238</c:v>
                </c:pt>
                <c:pt idx="6">
                  <c:v>308</c:v>
                </c:pt>
                <c:pt idx="7">
                  <c:v>299</c:v>
                </c:pt>
                <c:pt idx="8">
                  <c:v>293</c:v>
                </c:pt>
                <c:pt idx="9">
                  <c:v>323</c:v>
                </c:pt>
                <c:pt idx="10">
                  <c:v>342</c:v>
                </c:pt>
              </c:numCache>
            </c:numRef>
          </c:val>
          <c:extLst>
            <c:ext xmlns:c16="http://schemas.microsoft.com/office/drawing/2014/chart" uri="{C3380CC4-5D6E-409C-BE32-E72D297353CC}">
              <c16:uniqueId val="{00000000-0DC1-47FA-9419-78701B45D8E5}"/>
            </c:ext>
          </c:extLst>
        </c:ser>
        <c:ser>
          <c:idx val="1"/>
          <c:order val="1"/>
          <c:tx>
            <c:strRef>
              <c:f>Sheet1!$C$1</c:f>
              <c:strCache>
                <c:ptCount val="1"/>
                <c:pt idx="0">
                  <c:v>Total NLP</c:v>
                </c:pt>
              </c:strCache>
            </c:strRef>
          </c:tx>
          <c:spPr>
            <a:solidFill>
              <a:schemeClr val="accent4">
                <a:alpha val="85000"/>
              </a:schemeClr>
            </a:solidFill>
            <a:ln w="9525" cap="flat" cmpd="sng" algn="ctr">
              <a:solidFill>
                <a:schemeClr val="lt1">
                  <a:alpha val="50000"/>
                </a:schemeClr>
              </a:solidFill>
              <a:round/>
            </a:ln>
            <a:effectLst/>
          </c:spPr>
          <c:invertIfNegative val="0"/>
          <c:dLbls>
            <c:dLbl>
              <c:idx val="4"/>
              <c:layout>
                <c:manualLayout>
                  <c:x val="2.2477682674038348E-2"/>
                  <c:y val="-4.9730346341730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E3-43D0-ACA8-910845A65BD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Sheet1!$C$2:$C$13</c:f>
              <c:numCache>
                <c:formatCode>General</c:formatCode>
                <c:ptCount val="11"/>
                <c:pt idx="0">
                  <c:v>40</c:v>
                </c:pt>
                <c:pt idx="1">
                  <c:v>61</c:v>
                </c:pt>
                <c:pt idx="2">
                  <c:v>87</c:v>
                </c:pt>
                <c:pt idx="3">
                  <c:v>143</c:v>
                </c:pt>
                <c:pt idx="4">
                  <c:v>98</c:v>
                </c:pt>
                <c:pt idx="5">
                  <c:v>126</c:v>
                </c:pt>
                <c:pt idx="6">
                  <c:v>139</c:v>
                </c:pt>
                <c:pt idx="7">
                  <c:v>141</c:v>
                </c:pt>
                <c:pt idx="8">
                  <c:v>132</c:v>
                </c:pt>
                <c:pt idx="9">
                  <c:v>146</c:v>
                </c:pt>
                <c:pt idx="10">
                  <c:v>140</c:v>
                </c:pt>
              </c:numCache>
            </c:numRef>
          </c:val>
          <c:extLst>
            <c:ext xmlns:c16="http://schemas.microsoft.com/office/drawing/2014/chart" uri="{C3380CC4-5D6E-409C-BE32-E72D297353CC}">
              <c16:uniqueId val="{00000001-F0E3-43D0-ACA8-910845A65BDE}"/>
            </c:ext>
          </c:extLst>
        </c:ser>
        <c:dLbls>
          <c:showLegendKey val="0"/>
          <c:showVal val="1"/>
          <c:showCatName val="0"/>
          <c:showSerName val="0"/>
          <c:showPercent val="0"/>
          <c:showBubbleSize val="0"/>
        </c:dLbls>
        <c:gapWidth val="150"/>
        <c:axId val="56277967"/>
        <c:axId val="56275343"/>
      </c:barChart>
      <c:lineChart>
        <c:grouping val="standard"/>
        <c:varyColors val="0"/>
        <c:ser>
          <c:idx val="2"/>
          <c:order val="2"/>
          <c:tx>
            <c:strRef>
              <c:f>Sheet1!$D$1</c:f>
              <c:strCache>
                <c:ptCount val="1"/>
                <c:pt idx="0">
                  <c:v>Percent NLP</c:v>
                </c:pt>
              </c:strCache>
            </c:strRef>
          </c:tx>
          <c:spPr>
            <a:ln w="3175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no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Sheet1!$D$2:$D$13</c:f>
              <c:numCache>
                <c:formatCode>General</c:formatCode>
                <c:ptCount val="11"/>
                <c:pt idx="0">
                  <c:v>237.28</c:v>
                </c:pt>
                <c:pt idx="1">
                  <c:v>207.28</c:v>
                </c:pt>
                <c:pt idx="2">
                  <c:v>167.3</c:v>
                </c:pt>
                <c:pt idx="3">
                  <c:v>186.06</c:v>
                </c:pt>
                <c:pt idx="4">
                  <c:v>95.54</c:v>
                </c:pt>
                <c:pt idx="5">
                  <c:v>185.2</c:v>
                </c:pt>
                <c:pt idx="6">
                  <c:v>157.9</c:v>
                </c:pt>
                <c:pt idx="7">
                  <c:v>165.05</c:v>
                </c:pt>
                <c:pt idx="8">
                  <c:v>157.68</c:v>
                </c:pt>
                <c:pt idx="9">
                  <c:v>158.19999999999999</c:v>
                </c:pt>
                <c:pt idx="10">
                  <c:v>150</c:v>
                </c:pt>
              </c:numCache>
            </c:numRef>
          </c:val>
          <c:smooth val="0"/>
          <c:extLst>
            <c:ext xmlns:c16="http://schemas.microsoft.com/office/drawing/2014/chart" uri="{C3380CC4-5D6E-409C-BE32-E72D297353CC}">
              <c16:uniqueId val="{00000003-F0E3-43D0-ACA8-910845A65BDE}"/>
            </c:ext>
          </c:extLst>
        </c:ser>
        <c:dLbls>
          <c:showLegendKey val="0"/>
          <c:showVal val="0"/>
          <c:showCatName val="0"/>
          <c:showSerName val="0"/>
          <c:showPercent val="0"/>
          <c:showBubbleSize val="0"/>
        </c:dLbls>
        <c:marker val="1"/>
        <c:smooth val="0"/>
        <c:axId val="56277967"/>
        <c:axId val="56275343"/>
      </c:lineChart>
      <c:catAx>
        <c:axId val="562779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275343"/>
        <c:crosses val="autoZero"/>
        <c:auto val="1"/>
        <c:lblAlgn val="ctr"/>
        <c:lblOffset val="100"/>
        <c:noMultiLvlLbl val="0"/>
      </c:catAx>
      <c:valAx>
        <c:axId val="5627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2779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18904778424525E-2"/>
          <c:y val="9.1944505250386138E-2"/>
          <c:w val="0.96562499999999996"/>
          <c:h val="0.76750185977473795"/>
        </c:manualLayout>
      </c:layout>
      <c:lineChart>
        <c:grouping val="standard"/>
        <c:varyColors val="0"/>
        <c:ser>
          <c:idx val="0"/>
          <c:order val="0"/>
          <c:tx>
            <c:strRef>
              <c:f>Sheet1!$B$1</c:f>
              <c:strCache>
                <c:ptCount val="1"/>
                <c:pt idx="0">
                  <c:v>Eradicated</c:v>
                </c:pt>
              </c:strCache>
            </c:strRef>
          </c:tx>
          <c:spPr>
            <a:ln w="31750" cap="rnd">
              <a:solidFill>
                <a:schemeClr val="accent5"/>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0</c:v>
                </c:pt>
                <c:pt idx="1">
                  <c:v>0</c:v>
                </c:pt>
                <c:pt idx="2">
                  <c:v>0</c:v>
                </c:pt>
                <c:pt idx="3">
                  <c:v>0</c:v>
                </c:pt>
                <c:pt idx="4">
                  <c:v>11</c:v>
                </c:pt>
                <c:pt idx="5">
                  <c:v>149</c:v>
                </c:pt>
                <c:pt idx="6">
                  <c:v>177</c:v>
                </c:pt>
                <c:pt idx="7">
                  <c:v>193</c:v>
                </c:pt>
                <c:pt idx="8">
                  <c:v>213</c:v>
                </c:pt>
                <c:pt idx="9">
                  <c:v>227</c:v>
                </c:pt>
                <c:pt idx="10">
                  <c:v>244</c:v>
                </c:pt>
                <c:pt idx="11">
                  <c:v>262</c:v>
                </c:pt>
              </c:numCache>
            </c:numRef>
          </c:val>
          <c:smooth val="0"/>
          <c:extLst>
            <c:ext xmlns:c16="http://schemas.microsoft.com/office/drawing/2014/chart" uri="{C3380CC4-5D6E-409C-BE32-E72D297353CC}">
              <c16:uniqueId val="{00000000-0DC1-47FA-9419-78701B45D8E5}"/>
            </c:ext>
          </c:extLst>
        </c:ser>
        <c:ser>
          <c:idx val="1"/>
          <c:order val="1"/>
          <c:tx>
            <c:strRef>
              <c:f>Sheet1!$C$1</c:f>
              <c:strCache>
                <c:ptCount val="1"/>
                <c:pt idx="0">
                  <c:v>Total New Detections </c:v>
                </c:pt>
              </c:strCache>
            </c:strRef>
          </c:tx>
          <c:spPr>
            <a:ln w="31750" cap="rnd">
              <a:solidFill>
                <a:srgbClr val="7030A0"/>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55</c:v>
                </c:pt>
                <c:pt idx="1">
                  <c:v>89</c:v>
                </c:pt>
                <c:pt idx="2">
                  <c:v>109</c:v>
                </c:pt>
                <c:pt idx="3">
                  <c:v>130</c:v>
                </c:pt>
                <c:pt idx="4">
                  <c:v>200</c:v>
                </c:pt>
                <c:pt idx="5">
                  <c:v>229</c:v>
                </c:pt>
                <c:pt idx="6">
                  <c:v>250</c:v>
                </c:pt>
                <c:pt idx="7">
                  <c:v>274</c:v>
                </c:pt>
                <c:pt idx="8">
                  <c:v>284</c:v>
                </c:pt>
                <c:pt idx="9">
                  <c:v>301</c:v>
                </c:pt>
                <c:pt idx="10">
                  <c:v>325</c:v>
                </c:pt>
                <c:pt idx="11">
                  <c:v>326</c:v>
                </c:pt>
              </c:numCache>
            </c:numRef>
          </c:val>
          <c:smooth val="0"/>
          <c:extLst>
            <c:ext xmlns:c16="http://schemas.microsoft.com/office/drawing/2014/chart" uri="{C3380CC4-5D6E-409C-BE32-E72D297353CC}">
              <c16:uniqueId val="{00000001-0DC1-47FA-9419-78701B45D8E5}"/>
            </c:ext>
          </c:extLst>
        </c:ser>
        <c:ser>
          <c:idx val="2"/>
          <c:order val="2"/>
          <c:tx>
            <c:strRef>
              <c:f>Sheet1!$D$1</c:f>
              <c:strCache>
                <c:ptCount val="1"/>
                <c:pt idx="0">
                  <c:v>Total Points Checked</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169</c:v>
                </c:pt>
                <c:pt idx="1">
                  <c:v>151</c:v>
                </c:pt>
                <c:pt idx="2">
                  <c:v>168</c:v>
                </c:pt>
                <c:pt idx="3">
                  <c:v>181</c:v>
                </c:pt>
                <c:pt idx="4">
                  <c:v>249</c:v>
                </c:pt>
                <c:pt idx="5">
                  <c:v>308</c:v>
                </c:pt>
                <c:pt idx="6">
                  <c:v>275</c:v>
                </c:pt>
                <c:pt idx="7">
                  <c:v>276</c:v>
                </c:pt>
                <c:pt idx="8">
                  <c:v>281</c:v>
                </c:pt>
                <c:pt idx="9">
                  <c:v>273</c:v>
                </c:pt>
                <c:pt idx="10">
                  <c:v>259</c:v>
                </c:pt>
                <c:pt idx="11">
                  <c:v>266</c:v>
                </c:pt>
              </c:numCache>
            </c:numRef>
          </c:val>
          <c:smooth val="0"/>
          <c:extLst>
            <c:ext xmlns:c16="http://schemas.microsoft.com/office/drawing/2014/chart" uri="{C3380CC4-5D6E-409C-BE32-E72D297353CC}">
              <c16:uniqueId val="{00000000-9AA5-458E-B92C-EA46116B6CBD}"/>
            </c:ext>
          </c:extLst>
        </c:ser>
        <c:dLbls>
          <c:dLblPos val="ctr"/>
          <c:showLegendKey val="0"/>
          <c:showVal val="1"/>
          <c:showCatName val="0"/>
          <c:showSerName val="0"/>
          <c:showPercent val="0"/>
          <c:showBubbleSize val="0"/>
        </c:dLbls>
        <c:marker val="1"/>
        <c:smooth val="0"/>
        <c:axId val="56277967"/>
        <c:axId val="56275343"/>
      </c:lineChart>
      <c:catAx>
        <c:axId val="562779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275343"/>
        <c:crosses val="autoZero"/>
        <c:auto val="1"/>
        <c:lblAlgn val="ctr"/>
        <c:lblOffset val="100"/>
        <c:noMultiLvlLbl val="0"/>
      </c:catAx>
      <c:valAx>
        <c:axId val="5627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2779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baseline="0" dirty="0"/>
              <a:t>Total Points vs Total NLP</a:t>
            </a:r>
            <a:endParaRPr lang="en-US" dirty="0"/>
          </a:p>
        </c:rich>
      </c:tx>
      <c:layout>
        <c:manualLayout>
          <c:xMode val="edge"/>
          <c:yMode val="edge"/>
          <c:x val="0.247998687862095"/>
          <c:y val="2.4258705532551172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5418904778424525E-2"/>
          <c:y val="9.1944505250386138E-2"/>
          <c:w val="0.96562499999999996"/>
          <c:h val="0.76750185977473795"/>
        </c:manualLayout>
      </c:layout>
      <c:barChart>
        <c:barDir val="col"/>
        <c:grouping val="clustered"/>
        <c:varyColors val="0"/>
        <c:ser>
          <c:idx val="0"/>
          <c:order val="0"/>
          <c:tx>
            <c:strRef>
              <c:f>Sheet1!$B$1</c:f>
              <c:strCache>
                <c:ptCount val="1"/>
                <c:pt idx="0">
                  <c:v>Total Points Checked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169</c:v>
                </c:pt>
                <c:pt idx="1">
                  <c:v>151</c:v>
                </c:pt>
                <c:pt idx="2">
                  <c:v>168</c:v>
                </c:pt>
                <c:pt idx="3">
                  <c:v>181</c:v>
                </c:pt>
                <c:pt idx="4">
                  <c:v>249</c:v>
                </c:pt>
                <c:pt idx="5">
                  <c:v>308</c:v>
                </c:pt>
                <c:pt idx="6">
                  <c:v>275</c:v>
                </c:pt>
                <c:pt idx="7">
                  <c:v>276</c:v>
                </c:pt>
                <c:pt idx="8">
                  <c:v>281</c:v>
                </c:pt>
                <c:pt idx="9">
                  <c:v>273</c:v>
                </c:pt>
                <c:pt idx="10">
                  <c:v>259</c:v>
                </c:pt>
                <c:pt idx="11">
                  <c:v>266</c:v>
                </c:pt>
              </c:numCache>
            </c:numRef>
          </c:val>
          <c:extLst>
            <c:ext xmlns:c16="http://schemas.microsoft.com/office/drawing/2014/chart" uri="{C3380CC4-5D6E-409C-BE32-E72D297353CC}">
              <c16:uniqueId val="{00000000-0DC1-47FA-9419-78701B45D8E5}"/>
            </c:ext>
          </c:extLst>
        </c:ser>
        <c:ser>
          <c:idx val="1"/>
          <c:order val="1"/>
          <c:tx>
            <c:strRef>
              <c:f>Sheet1!$C$1</c:f>
              <c:strCache>
                <c:ptCount val="1"/>
                <c:pt idx="0">
                  <c:v>Total NLP </c:v>
                </c:pt>
              </c:strCache>
            </c:strRef>
          </c:tx>
          <c:spPr>
            <a:solidFill>
              <a:schemeClr val="accent4">
                <a:alpha val="85000"/>
              </a:schemeClr>
            </a:solidFill>
            <a:ln w="9525" cap="flat" cmpd="sng" algn="ctr">
              <a:solidFill>
                <a:schemeClr val="lt1">
                  <a:alpha val="50000"/>
                </a:schemeClr>
              </a:solidFill>
              <a:round/>
            </a:ln>
            <a:effectLst/>
          </c:spPr>
          <c:invertIfNegative val="0"/>
          <c:dLbls>
            <c:dLbl>
              <c:idx val="4"/>
              <c:layout>
                <c:manualLayout>
                  <c:x val="2.7371227523248512E-2"/>
                  <c:y val="-4.97303463417307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E3-43D0-ACA8-910845A65BD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General</c:formatCode>
                <c:ptCount val="12"/>
                <c:pt idx="0">
                  <c:v>93</c:v>
                </c:pt>
                <c:pt idx="1">
                  <c:v>77</c:v>
                </c:pt>
                <c:pt idx="2">
                  <c:v>88</c:v>
                </c:pt>
                <c:pt idx="3">
                  <c:v>93</c:v>
                </c:pt>
                <c:pt idx="4">
                  <c:v>34</c:v>
                </c:pt>
                <c:pt idx="5">
                  <c:v>108</c:v>
                </c:pt>
                <c:pt idx="6">
                  <c:v>92</c:v>
                </c:pt>
                <c:pt idx="7">
                  <c:v>102</c:v>
                </c:pt>
                <c:pt idx="8">
                  <c:v>122</c:v>
                </c:pt>
                <c:pt idx="9">
                  <c:v>90</c:v>
                </c:pt>
                <c:pt idx="10">
                  <c:v>108</c:v>
                </c:pt>
                <c:pt idx="11">
                  <c:v>99</c:v>
                </c:pt>
              </c:numCache>
            </c:numRef>
          </c:val>
          <c:extLst>
            <c:ext xmlns:c16="http://schemas.microsoft.com/office/drawing/2014/chart" uri="{C3380CC4-5D6E-409C-BE32-E72D297353CC}">
              <c16:uniqueId val="{00000001-F0E3-43D0-ACA8-910845A65BDE}"/>
            </c:ext>
          </c:extLst>
        </c:ser>
        <c:dLbls>
          <c:showLegendKey val="0"/>
          <c:showVal val="1"/>
          <c:showCatName val="0"/>
          <c:showSerName val="0"/>
          <c:showPercent val="0"/>
          <c:showBubbleSize val="0"/>
        </c:dLbls>
        <c:gapWidth val="150"/>
        <c:axId val="56277967"/>
        <c:axId val="56275343"/>
      </c:barChart>
      <c:lineChart>
        <c:grouping val="standard"/>
        <c:varyColors val="0"/>
        <c:ser>
          <c:idx val="2"/>
          <c:order val="2"/>
          <c:tx>
            <c:strRef>
              <c:f>Sheet1!$D$1</c:f>
              <c:strCache>
                <c:ptCount val="1"/>
                <c:pt idx="0">
                  <c:v>Percent NLP</c:v>
                </c:pt>
              </c:strCache>
            </c:strRef>
          </c:tx>
          <c:spPr>
            <a:ln w="3175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no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General</c:formatCode>
                <c:ptCount val="12"/>
                <c:pt idx="0">
                  <c:v>181.6</c:v>
                </c:pt>
                <c:pt idx="1">
                  <c:v>168.28</c:v>
                </c:pt>
                <c:pt idx="2">
                  <c:v>172.85</c:v>
                </c:pt>
                <c:pt idx="3">
                  <c:v>169.56</c:v>
                </c:pt>
                <c:pt idx="4">
                  <c:v>45.06</c:v>
                </c:pt>
                <c:pt idx="5">
                  <c:v>115.7</c:v>
                </c:pt>
                <c:pt idx="6">
                  <c:v>110.4</c:v>
                </c:pt>
                <c:pt idx="7">
                  <c:v>121.96</c:v>
                </c:pt>
                <c:pt idx="8">
                  <c:v>143.27000000000001</c:v>
                </c:pt>
                <c:pt idx="9">
                  <c:v>108.79</c:v>
                </c:pt>
                <c:pt idx="10">
                  <c:v>128.4</c:v>
                </c:pt>
                <c:pt idx="11">
                  <c:v>114.6</c:v>
                </c:pt>
              </c:numCache>
            </c:numRef>
          </c:val>
          <c:smooth val="0"/>
          <c:extLst>
            <c:ext xmlns:c16="http://schemas.microsoft.com/office/drawing/2014/chart" uri="{C3380CC4-5D6E-409C-BE32-E72D297353CC}">
              <c16:uniqueId val="{00000001-06EB-491D-B68E-57C113BEA77F}"/>
            </c:ext>
          </c:extLst>
        </c:ser>
        <c:dLbls>
          <c:showLegendKey val="0"/>
          <c:showVal val="0"/>
          <c:showCatName val="0"/>
          <c:showSerName val="0"/>
          <c:showPercent val="0"/>
          <c:showBubbleSize val="0"/>
        </c:dLbls>
        <c:marker val="1"/>
        <c:smooth val="0"/>
        <c:axId val="56277967"/>
        <c:axId val="56275343"/>
      </c:lineChart>
      <c:catAx>
        <c:axId val="562779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275343"/>
        <c:crosses val="autoZero"/>
        <c:auto val="1"/>
        <c:lblAlgn val="ctr"/>
        <c:lblOffset val="100"/>
        <c:noMultiLvlLbl val="0"/>
      </c:catAx>
      <c:valAx>
        <c:axId val="5627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62779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3/6/2023</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3/6/2023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Mark Daluge and I am the Assistant Supervisor for the Teton County Weed and Pest District in Jackson, Wyoming.  I am excited to have this opportunity to share results of a project that was initiated over 10 years ago to evaluate how prioritization, recordkeeping, and the utilization of the Early Detection Rapid Response method can be deployed successfully.</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get to look at our Data.  As you can see we have ten years of statistics.  We peaked at around 3300 individual locations in 2017, and in 2022 1903 locations were on record.  I should note that we normally have one veteran seasonal worker checking locations, and this does take up most of their time.</a:t>
            </a:r>
          </a:p>
          <a:p>
            <a:endParaRPr lang="en-US" dirty="0"/>
          </a:p>
          <a:p>
            <a:r>
              <a:rPr lang="en-US" dirty="0"/>
              <a:t>Moving over on the table, we get to the “locations checked” column.  This is normally lower than the total locations because we have some records in the database that we have not been able to obtain permission to treat due to various reasons such as property turnover, or general privacy requests.</a:t>
            </a:r>
          </a:p>
          <a:p>
            <a:endParaRPr lang="en-US" dirty="0"/>
          </a:p>
          <a:p>
            <a:r>
              <a:rPr lang="en-US" dirty="0"/>
              <a:t>The next column is where we have totaled the locations that do not have plants present, and the one to the right of that are locations that have gone 5 years with no live plant so we label them as eradicated.  Notice that the first four years, no locations were eradicated, so we had to wait until 2015 to see the fruits of our work.</a:t>
            </a:r>
          </a:p>
          <a:p>
            <a:endParaRPr lang="en-US" dirty="0"/>
          </a:p>
          <a:p>
            <a:r>
              <a:rPr lang="en-US" dirty="0"/>
              <a:t>The far column is where we find new locations of our priority species that were discovered that season.  We have a robust “weed reward” system for our seasonal workers to encourage them to find as many high priority species as possible.  </a:t>
            </a:r>
          </a:p>
          <a:p>
            <a:endParaRPr lang="en-US" dirty="0"/>
          </a:p>
          <a:p>
            <a:r>
              <a:rPr lang="en-US" dirty="0"/>
              <a:t>One final note on this table is in the lower righthand corner.  The number in parentheses is the total amount of P1 and P2 species detected since 2015.  So, since that year we have eradicated 1566 locations and discovered only 1201.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3163649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showing each year on the horizontal axis, and number of locations on the vertical.  We have a line for total EDRR points, one for new detections, and one for total eradicated.  </a:t>
            </a:r>
          </a:p>
          <a:p>
            <a:endParaRPr lang="en-US" dirty="0"/>
          </a:p>
          <a:p>
            <a:r>
              <a:rPr lang="en-US" dirty="0"/>
              <a:t>So, a good sign here that the total EDRR points are generally decreasing, total new detections is leveling out, and total eradicated are converging on both.  Ideally, ten years from now, we will see the new detections curve flatten, the total eradicated curve converging on new detections, and of course the total EDRR points continue to decrease.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350680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again is showing the program as a whole with the years across the bottom, and separate bars for No Live Plant reports in green and total points in orange.  The brownish line in the middle is percent No live plant of total.  Over the course of the program, we have averaged about 54% no live plant reports.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15997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graph here to compare points that are eradicated with points detected.  We like to see the red line, eradicated points above the purple, newly detected points.  This means that our overall number of high priority species are decreasing.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70107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last slide for our project as a whole shows date again on the x axis and the sum of eradicated vs sum of new detections.  Early in the project you could see that the new detections were gaining numbers rapidly.  Once our dedicated program took hold, we have continued to decrease the gap between the two data sets.  This shows the lines trending to converge, which would be great to see.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82613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look at examples of two hard-to-control species in our area. I could have easily grabbed a few species that really highlight massive decreases in populations, but I think that the results of those were evident in the data I presented before this. So, these two species will show a few different ways of looking at success.  </a:t>
            </a:r>
          </a:p>
          <a:p>
            <a:endParaRPr lang="en-US" dirty="0"/>
          </a:p>
          <a:p>
            <a:r>
              <a:rPr lang="en-US" dirty="0"/>
              <a:t>This first is </a:t>
            </a:r>
            <a:r>
              <a:rPr lang="en-US" dirty="0" err="1"/>
              <a:t>whitetop</a:t>
            </a:r>
            <a:r>
              <a:rPr lang="en-US" dirty="0"/>
              <a:t>, or Hoary Cress.  These slides will mirror the format that I have presented earlier, so I will do a little less explanation, and get to the trends we are seeing.  Hoary Cress is a species that we were seeing that it was really hard for us to get to infestations with proper timing.  </a:t>
            </a:r>
          </a:p>
          <a:p>
            <a:r>
              <a:rPr lang="en-US" dirty="0"/>
              <a:t>This species goes to seed much earlier in the season, and we just weren’t getting there in time.  So, we had quite a few locations when we started, and in our minds, quite a challenge to get this species under control.  So, we put together a program that treated this species with a concentrated effort early in the season, separate from our normal seasonal treatment operations.  After 10 years, here are the trends we have seen.</a:t>
            </a:r>
          </a:p>
          <a:p>
            <a:endParaRPr lang="en-US" dirty="0"/>
          </a:p>
          <a:p>
            <a:r>
              <a:rPr lang="en-US" dirty="0"/>
              <a:t>Consistent new detections year over year.</a:t>
            </a:r>
          </a:p>
          <a:p>
            <a:r>
              <a:rPr lang="en-US" dirty="0"/>
              <a:t>Consistent no live plant observations</a:t>
            </a:r>
          </a:p>
          <a:p>
            <a:r>
              <a:rPr lang="en-US" dirty="0"/>
              <a:t>Locations are decreasing slightly</a:t>
            </a:r>
          </a:p>
          <a:p>
            <a:r>
              <a:rPr lang="en-US" dirty="0"/>
              <a:t>Eradicated vs new detections points narrowing</a:t>
            </a:r>
          </a:p>
          <a:p>
            <a:r>
              <a:rPr lang="en-US" dirty="0"/>
              <a:t>Overall, since eradication has begun, we have removed more locations than have been found 407 vs 345, but eradicated points are still below the total new infestations detected since 2011.</a:t>
            </a:r>
          </a:p>
          <a:p>
            <a:endParaRPr lang="en-US" dirty="0"/>
          </a:p>
          <a:p>
            <a:r>
              <a:rPr lang="en-US" dirty="0"/>
              <a:t>So, generalizing, we have labeled this as a success story for “holding the line”</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a:p>
        </p:txBody>
      </p:sp>
    </p:spTree>
    <p:extLst>
      <p:ext uri="{BB962C8B-B14F-4D97-AF65-F5344CB8AC3E}">
        <p14:creationId xmlns:p14="http://schemas.microsoft.com/office/powerpoint/2010/main" val="2374074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total points in Red, staying relatively consistent since 2015.  Total eradications is beginning to close the gap on new detections, but still has some work to do.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a:p>
        </p:txBody>
      </p:sp>
    </p:spTree>
    <p:extLst>
      <p:ext uri="{BB962C8B-B14F-4D97-AF65-F5344CB8AC3E}">
        <p14:creationId xmlns:p14="http://schemas.microsoft.com/office/powerpoint/2010/main" val="329233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graph comparing total points checked vs total points with no live plant, we can see that the percentage of no live plant has a strong average of 43.3%, which leads us to believe that the total points with live plants should continue to decrease.  However, total points are still towards the high point due to new infestation detections, which limits the amount of progress being made.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a:p>
        </p:txBody>
      </p:sp>
    </p:spTree>
    <p:extLst>
      <p:ext uri="{BB962C8B-B14F-4D97-AF65-F5344CB8AC3E}">
        <p14:creationId xmlns:p14="http://schemas.microsoft.com/office/powerpoint/2010/main" val="3867434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focus species that I wanted to show is an example where I believe we are clearly “winning” this effort.  Leafy Spurge is again a difficult species to control as most of you probably know.  Most of our locations were introduced through root balls in the landscaping industry, which makes detecting these species highly dependent on our relationships with private property landowners and our ability to visit their properties.  </a:t>
            </a:r>
          </a:p>
          <a:p>
            <a:endParaRPr lang="en-US" dirty="0"/>
          </a:p>
          <a:p>
            <a:r>
              <a:rPr lang="en-US" dirty="0"/>
              <a:t>Summarizing this species we can see that:</a:t>
            </a:r>
          </a:p>
          <a:p>
            <a:r>
              <a:rPr lang="en-US" dirty="0"/>
              <a:t>New detections are decreasing</a:t>
            </a:r>
          </a:p>
          <a:p>
            <a:r>
              <a:rPr lang="en-US" dirty="0"/>
              <a:t>Eradicated points are consistent year over year</a:t>
            </a:r>
          </a:p>
          <a:p>
            <a:r>
              <a:rPr lang="en-US" dirty="0"/>
              <a:t>No live plant recordings are substantial</a:t>
            </a:r>
          </a:p>
          <a:p>
            <a:r>
              <a:rPr lang="en-US" dirty="0"/>
              <a:t>We have eradicated more points than have been detected over the last 8 years 262 to 196 respectively.  </a:t>
            </a:r>
          </a:p>
          <a:p>
            <a:endParaRPr lang="en-US" dirty="0"/>
          </a:p>
          <a:p>
            <a:r>
              <a:rPr lang="en-US" dirty="0"/>
              <a:t>So generalizing, I would say that we are definitely winning this effort.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a:p>
        </p:txBody>
      </p:sp>
    </p:spTree>
    <p:extLst>
      <p:ext uri="{BB962C8B-B14F-4D97-AF65-F5344CB8AC3E}">
        <p14:creationId xmlns:p14="http://schemas.microsoft.com/office/powerpoint/2010/main" val="658728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data sets converging.  Notable here is that we have eradicated nearly as many points as what we have in our active database, 262 vs 266.  We expect to see this flipped next season!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a:p>
        </p:txBody>
      </p:sp>
    </p:spTree>
    <p:extLst>
      <p:ext uri="{BB962C8B-B14F-4D97-AF65-F5344CB8AC3E}">
        <p14:creationId xmlns:p14="http://schemas.microsoft.com/office/powerpoint/2010/main" val="382236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Teton County Weed and Pest District is one of 23 Districts directed by Wyoming State Statute to implement an effective program to control state designated and county declared weeds and pests.  Each County in Wyoming contains a Weed and Pest District which is funded by county property tax dollars.  </a:t>
            </a:r>
          </a:p>
          <a:p>
            <a:endParaRPr lang="en-US" dirty="0"/>
          </a:p>
          <a:p>
            <a:r>
              <a:rPr lang="en-US" dirty="0"/>
              <a:t>Teton County, is  roughly 2.7 million acres in size, of which 97% is Public Land.  As a gateway community to Grand Teton and Yellowstone National Parks, Jackson Hole absorbs 5 million visitors yearly.  Teton County is also home to the National Elk Refuge and the Bridger Teton National Forest, a small amount of BLM land and State lands also are present.  The Jackson Hole Weed Management Association, has allowed the partnership across land ownerships to implement a well coordinated invasive plant control effort.</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364632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 especially rough year in 2015, which I think skews the average quite a bit.  In 2015 we had a substantial private property mapping project which detected 59 new points, which while it is great that we found the locations, it also hurt our NLP percentages for a few year.  This really highlights that a eradication program is only as good as your detection program.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a:p>
        </p:txBody>
      </p:sp>
    </p:spTree>
    <p:extLst>
      <p:ext uri="{BB962C8B-B14F-4D97-AF65-F5344CB8AC3E}">
        <p14:creationId xmlns:p14="http://schemas.microsoft.com/office/powerpoint/2010/main" val="1754893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we have eradicated 365 more infestations than have been discovered over the last 8 years.</a:t>
            </a:r>
          </a:p>
          <a:p>
            <a:endParaRPr lang="en-US" dirty="0"/>
          </a:p>
          <a:p>
            <a:r>
              <a:rPr lang="en-US" dirty="0"/>
              <a:t>On average 54% of infestations visited do not have live plants present</a:t>
            </a:r>
          </a:p>
          <a:p>
            <a:endParaRPr lang="en-US" dirty="0"/>
          </a:p>
          <a:p>
            <a:r>
              <a:rPr lang="en-US" dirty="0"/>
              <a:t>Phenology is extremely important when planning and scheduling a EDRR program</a:t>
            </a:r>
          </a:p>
          <a:p>
            <a:endParaRPr lang="en-US" dirty="0"/>
          </a:p>
          <a:p>
            <a:r>
              <a:rPr lang="en-US" dirty="0"/>
              <a:t>By tracking treatment and presence data, we can tell a story of success to stakeholders</a:t>
            </a:r>
          </a:p>
          <a:p>
            <a:endParaRPr lang="en-US" dirty="0"/>
          </a:p>
          <a:p>
            <a:r>
              <a:rPr lang="en-US" dirty="0"/>
              <a:t>Even with hard to control species, success can be achieved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begun looking at all other EDRR species to determine our success rates and are evaluating effectiveness for those species and are adjusting our treatment plan.</a:t>
            </a:r>
          </a:p>
          <a:p>
            <a:endParaRPr lang="en-US" dirty="0"/>
          </a:p>
          <a:p>
            <a:r>
              <a:rPr lang="en-US" dirty="0"/>
              <a:t>We have begun visiting sites twice per year, which will hopefully tell us more about species regrowth, emergence timing, and need for extra attention</a:t>
            </a:r>
          </a:p>
          <a:p>
            <a:endParaRPr lang="en-US" dirty="0"/>
          </a:p>
          <a:p>
            <a:r>
              <a:rPr lang="en-US" dirty="0"/>
              <a:t>As locations are eradicated, can we elevate the next priority species to a focused program and work down the line decreasing quantities of our most impactful species?  </a:t>
            </a:r>
          </a:p>
          <a:p>
            <a:endParaRPr lang="en-US" dirty="0"/>
          </a:p>
          <a:p>
            <a:r>
              <a:rPr lang="en-US" dirty="0"/>
              <a:t>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21</a:t>
            </a:fld>
            <a:endParaRPr lang="en-US" noProof="0"/>
          </a:p>
        </p:txBody>
      </p:sp>
    </p:spTree>
    <p:extLst>
      <p:ext uri="{BB962C8B-B14F-4D97-AF65-F5344CB8AC3E}">
        <p14:creationId xmlns:p14="http://schemas.microsoft.com/office/powerpoint/2010/main" val="372370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you for your attention, and if you have questions, feel free to reach out to me using the contact info displayed.  </a:t>
            </a:r>
          </a:p>
        </p:txBody>
      </p:sp>
      <p:sp>
        <p:nvSpPr>
          <p:cNvPr id="4" name="Slide Number Placeholder 3"/>
          <p:cNvSpPr>
            <a:spLocks noGrp="1"/>
          </p:cNvSpPr>
          <p:nvPr>
            <p:ph type="sldNum" sz="quarter" idx="10"/>
          </p:nvPr>
        </p:nvSpPr>
        <p:spPr/>
        <p:txBody>
          <a:bodyPr/>
          <a:lstStyle/>
          <a:p>
            <a:fld id="{EFDDBACE-0F8F-43FD-98F0-DEE13552DADA}" type="slidenum">
              <a:rPr lang="en-US" smtClean="0"/>
              <a:t>22</a:t>
            </a:fld>
            <a:endParaRPr lang="en-US"/>
          </a:p>
        </p:txBody>
      </p:sp>
    </p:spTree>
    <p:extLst>
      <p:ext uri="{BB962C8B-B14F-4D97-AF65-F5344CB8AC3E}">
        <p14:creationId xmlns:p14="http://schemas.microsoft.com/office/powerpoint/2010/main" val="206762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a few species were designated as high priority in Teton County and were treated and monitored yearly by various staff members.  Of course, this effort was dependent on time available during the busy summer season, and records were either maintained on paper or in the sometimes-reliable database called the human brain. </a:t>
            </a:r>
          </a:p>
          <a:p>
            <a:endParaRPr lang="en-US" dirty="0"/>
          </a:p>
          <a:p>
            <a:r>
              <a:rPr lang="en-US" dirty="0"/>
              <a:t>In 2011, the District had a goal to implement a monitoring strategy to measure the effectiveness of treatment of high priority species across all jurisdictions including private land within Teton County.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966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implement this effort, first we needed to have a good understanding of what species were present, and evaluate the density, distribution, and risk of those species.</a:t>
            </a:r>
          </a:p>
          <a:p>
            <a:endParaRPr lang="en-US" dirty="0"/>
          </a:p>
          <a:p>
            <a:r>
              <a:rPr lang="en-US" dirty="0"/>
              <a:t>It just so happened that a few years earlier, an extensive mapping effort took place, so we had most of the data needed…we just had to unpack it all.  </a:t>
            </a:r>
          </a:p>
          <a:p>
            <a:endParaRPr lang="en-US" dirty="0"/>
          </a:p>
          <a:p>
            <a:r>
              <a:rPr lang="en-US" dirty="0"/>
              <a:t>During this exercise, we were able to identify trends and opportunities.  Which areas tended to have species present, and which areas could we protect from invasion?</a:t>
            </a:r>
          </a:p>
          <a:p>
            <a:endParaRPr lang="en-US" dirty="0"/>
          </a:p>
          <a:p>
            <a:r>
              <a:rPr lang="en-US" dirty="0"/>
              <a:t>We also had to ask ourselves, what are reasonable expectations?  How many locations can be visited in a summer?  What density of infestations were reasonable to try to eradicate?</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37955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had all of our data organized, we set up a prioritization schedule which took into account many of the questions from the previous slide.  </a:t>
            </a:r>
          </a:p>
          <a:p>
            <a:endParaRPr lang="en-US" dirty="0"/>
          </a:p>
          <a:p>
            <a:r>
              <a:rPr lang="en-US" dirty="0"/>
              <a:t>First, we looked at species that were established in large numbers county wide or were established in high numbers in specific regions of the county.  Those species were then categorized as Widespread and Regional infestations, or priority 4 and 3 species respectively,  Programmatically, we aim to keep these infestations from getting worse, from year to year.  These are many of the species that you see along the typical vectors of travel or disturbed areas.</a:t>
            </a:r>
          </a:p>
          <a:p>
            <a:endParaRPr lang="en-US" dirty="0"/>
          </a:p>
          <a:p>
            <a:r>
              <a:rPr lang="en-US" dirty="0"/>
              <a:t>Next, we looked for species that were found in low numbers throughout the County, but maybe a bit higher concentrations in specific areas.  These species were categorized as Localized infestations or priority 2 species.  For these species we believed we could use the Early Detection Rapid Response method to eradicate new infestations and hopefully reduce known locations densities.</a:t>
            </a:r>
          </a:p>
          <a:p>
            <a:endParaRPr lang="en-US" dirty="0"/>
          </a:p>
          <a:p>
            <a:r>
              <a:rPr lang="en-US" dirty="0"/>
              <a:t>Finally, we were left with species that were found in extremely low numbers currently, or species that we surely didn’t want to get established via new introductions.  These were categorized as Rare infestations or Priority 1 species.  Eradication of these species is our number one goal.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128087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look at how many of our species shook out after this process.  As you can see, thistles, </a:t>
            </a:r>
            <a:r>
              <a:rPr lang="en-US" dirty="0" err="1"/>
              <a:t>houndstongue</a:t>
            </a:r>
            <a:r>
              <a:rPr lang="en-US" dirty="0"/>
              <a:t>, and other prevalent species in Teton County ended up as Priority 3 or 4’s.</a:t>
            </a:r>
          </a:p>
          <a:p>
            <a:endParaRPr lang="en-US" dirty="0"/>
          </a:p>
          <a:p>
            <a:r>
              <a:rPr lang="en-US" dirty="0"/>
              <a:t>Some of our less common species such as St. Johnswort, Spurge’s, and Tall buttercup landed as priority 2 species.</a:t>
            </a:r>
          </a:p>
          <a:p>
            <a:endParaRPr lang="en-US" dirty="0"/>
          </a:p>
          <a:p>
            <a:r>
              <a:rPr lang="en-US" dirty="0"/>
              <a:t>And that left us with rare species such as hawkweeds, </a:t>
            </a:r>
            <a:r>
              <a:rPr lang="en-US" dirty="0" err="1"/>
              <a:t>saltcedar</a:t>
            </a:r>
            <a:r>
              <a:rPr lang="en-US" dirty="0"/>
              <a:t>, rush </a:t>
            </a:r>
            <a:r>
              <a:rPr lang="en-US" dirty="0" err="1"/>
              <a:t>skeletonweed</a:t>
            </a:r>
            <a:r>
              <a:rPr lang="en-US" dirty="0"/>
              <a:t>, and moth mullein as priority 1 species.  (click animation)</a:t>
            </a:r>
          </a:p>
          <a:p>
            <a:endParaRPr lang="en-US" dirty="0"/>
          </a:p>
          <a:p>
            <a:r>
              <a:rPr lang="en-US" dirty="0"/>
              <a:t>So, we took this list of species and decided to give our project a go.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195573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track our data, we needed to decide what data we wanted to collect.  Obviously, we wanted to know where the location was, species, and date visited.</a:t>
            </a:r>
          </a:p>
          <a:p>
            <a:endParaRPr lang="en-US" dirty="0"/>
          </a:p>
          <a:p>
            <a:r>
              <a:rPr lang="en-US" dirty="0"/>
              <a:t>We also decided to record who the observer was, how many plants were present, the method of treatment, the rate of herbicide if chemical control was used, and any other useful information that the observer wanted to share, like plant is growing out of a </a:t>
            </a:r>
            <a:r>
              <a:rPr lang="en-US" dirty="0" err="1"/>
              <a:t>rootball</a:t>
            </a:r>
            <a:r>
              <a:rPr lang="en-US" dirty="0"/>
              <a:t> or something.  Later in our program we also added an option to take a photo of the infestation in order to help future observers get an idea of the characteristics of the location.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136909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there, we were ready to collect our data.  We eventually migrated to use </a:t>
            </a:r>
            <a:r>
              <a:rPr lang="en-US" dirty="0" err="1"/>
              <a:t>arconline</a:t>
            </a:r>
            <a:r>
              <a:rPr lang="en-US" dirty="0"/>
              <a:t> products for this such as collector or now </a:t>
            </a:r>
            <a:r>
              <a:rPr lang="en-US" dirty="0" err="1"/>
              <a:t>fieldmaps</a:t>
            </a:r>
            <a:r>
              <a:rPr lang="en-US" dirty="0"/>
              <a:t>.  Here you can see some of your locations on the snake river.  These have all been checked, because they are green, but if a location was not checked yet that season, the points would show up in an easily viewable RED color.</a:t>
            </a:r>
          </a:p>
          <a:p>
            <a:endParaRPr lang="en-US" dirty="0"/>
          </a:p>
          <a:p>
            <a:r>
              <a:rPr lang="en-US" dirty="0"/>
              <a:t>So, in the photos here you can see what the observer would see as they select and enter the info for the site.  It is a pretty easy, quick way to keep track of what is going on out there.  And you can see the option to take a photo there on the far right snap shot towards the top.  </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395627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years of data collection, trends are able to be noticed.  In this pop out you can see the yellow highlighted location of Rush </a:t>
            </a:r>
            <a:r>
              <a:rPr lang="en-US" dirty="0" err="1"/>
              <a:t>skeletonweed</a:t>
            </a:r>
            <a:r>
              <a:rPr lang="en-US" dirty="0"/>
              <a:t> has been observed as no live plant or NLP for five straight years, while some of the spurge points below had a range of plants present at the time of visit.  </a:t>
            </a:r>
          </a:p>
          <a:p>
            <a:endParaRPr lang="en-US" dirty="0"/>
          </a:p>
          <a:p>
            <a:r>
              <a:rPr lang="en-US" dirty="0"/>
              <a:t>For our program, we decided that if a plant was not present at this site for 5 years in a row, we would consider it “eradicated”.  While we consider it eradicated, the location data of the point does not just go away…we keep that on hand to go back periodically to confirm that it is not sneaking back up on us.  </a:t>
            </a:r>
          </a:p>
          <a:p>
            <a:endParaRPr lang="en-US" dirty="0"/>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191410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8" name="Freeform: Shape 17">
            <a:extLst>
              <a:ext uri="{FF2B5EF4-FFF2-40B4-BE49-F238E27FC236}">
                <a16:creationId xmlns:a16="http://schemas.microsoft.com/office/drawing/2014/main" id="{CF22C6B9-02B6-4CE8-82CA-94737C6D4017}"/>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Tree>
    <p:extLst>
      <p:ext uri="{BB962C8B-B14F-4D97-AF65-F5344CB8AC3E}">
        <p14:creationId xmlns:p14="http://schemas.microsoft.com/office/powerpoint/2010/main" val="115130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9339815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18000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40336687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56725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2603317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17507045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11391007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659539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556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51495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25789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78297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416202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28396604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3/6/2023</a:t>
            </a:fld>
            <a:endParaRPr lang="en-US" dirty="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14057630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872727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356729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5943437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3/6/2023</a:t>
            </a:fld>
            <a:endParaRPr lang="en-US" dirty="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
        <p:nvSpPr>
          <p:cNvPr id="8" name="Freeform: Shape 7">
            <a:extLst>
              <a:ext uri="{FF2B5EF4-FFF2-40B4-BE49-F238E27FC236}">
                <a16:creationId xmlns:a16="http://schemas.microsoft.com/office/drawing/2014/main" id="{866E6C00-D7E6-4393-86CB-09E83117B1ED}"/>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9" name="Freeform: Shape 8">
            <a:extLst>
              <a:ext uri="{FF2B5EF4-FFF2-40B4-BE49-F238E27FC236}">
                <a16:creationId xmlns:a16="http://schemas.microsoft.com/office/drawing/2014/main" id="{F5D6C1A3-1800-4C83-A487-B3144343DE85}"/>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Tree>
    <p:extLst>
      <p:ext uri="{BB962C8B-B14F-4D97-AF65-F5344CB8AC3E}">
        <p14:creationId xmlns:p14="http://schemas.microsoft.com/office/powerpoint/2010/main" val="174044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3/6/2023</a:t>
            </a:fld>
            <a:endParaRPr lang="en-US" dirty="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60550346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noProof="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7B645E-C5E5-4727-B977-D372A0AA71D9}" type="slidenum">
              <a:rPr lang="en-US" noProof="0" smtClean="0"/>
              <a:pPr/>
              <a:t>‹#›</a:t>
            </a:fld>
            <a:endParaRPr lang="en-US" noProof="0"/>
          </a:p>
        </p:txBody>
      </p:sp>
      <p:pic>
        <p:nvPicPr>
          <p:cNvPr id="18" name="Picture 17">
            <a:extLst>
              <a:ext uri="{FF2B5EF4-FFF2-40B4-BE49-F238E27FC236}">
                <a16:creationId xmlns:a16="http://schemas.microsoft.com/office/drawing/2014/main" id="{031BEA13-2C48-4667-8832-38B25EC1050F}"/>
              </a:ext>
            </a:extLst>
          </p:cNvPr>
          <p:cNvPicPr>
            <a:picLocks noChangeAspect="1"/>
          </p:cNvPicPr>
          <p:nvPr userDrawn="1"/>
        </p:nvPicPr>
        <p:blipFill>
          <a:blip r:embed="rId30"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202648430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9" r:id="rId20"/>
    <p:sldLayoutId id="2147483716" r:id="rId21"/>
    <p:sldLayoutId id="2147483675" r:id="rId22"/>
    <p:sldLayoutId id="2147483650" r:id="rId23"/>
    <p:sldLayoutId id="2147483652" r:id="rId24"/>
    <p:sldLayoutId id="2147483654" r:id="rId25"/>
    <p:sldLayoutId id="2147483655" r:id="rId26"/>
    <p:sldLayoutId id="2147483677" r:id="rId27"/>
    <p:sldLayoutId id="2147483678" r:id="rId2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1000">
              <a:schemeClr val="tx2">
                <a:lumMod val="70000"/>
              </a:schemeClr>
            </a:gs>
            <a:gs pos="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828161" y="3356729"/>
            <a:ext cx="4730652" cy="1682729"/>
          </a:xfrm>
        </p:spPr>
        <p:txBody>
          <a:bodyPr>
            <a:normAutofit fontScale="90000"/>
          </a:bodyPr>
          <a:lstStyle/>
          <a:p>
            <a:r>
              <a:rPr lang="en-US" dirty="0"/>
              <a:t>Success of the Early Detection Rapid Response treatment Method</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5437200" y="5799001"/>
            <a:ext cx="4099187" cy="1048939"/>
          </a:xfrm>
        </p:spPr>
        <p:txBody>
          <a:bodyPr>
            <a:normAutofit/>
          </a:bodyPr>
          <a:lstStyle/>
          <a:p>
            <a:r>
              <a:rPr lang="en-US" dirty="0"/>
              <a:t>A case study in Teton County, Wyoming</a:t>
            </a:r>
            <a:endParaRPr lang="en-US" noProof="1"/>
          </a:p>
          <a:p>
            <a:endParaRPr lang="en-US" dirty="0"/>
          </a:p>
        </p:txBody>
      </p:sp>
      <p:pic>
        <p:nvPicPr>
          <p:cNvPr id="1030" name="Picture 6">
            <a:extLst>
              <a:ext uri="{FF2B5EF4-FFF2-40B4-BE49-F238E27FC236}">
                <a16:creationId xmlns:a16="http://schemas.microsoft.com/office/drawing/2014/main" id="{69D9C671-E28D-4B00-B541-EE6C8F74390C}"/>
              </a:ext>
            </a:extLst>
          </p:cNvPr>
          <p:cNvPicPr>
            <a:picLocks noGrp="1" noChangeAspect="1" noChangeArrowheads="1"/>
          </p:cNvPicPr>
          <p:nvPr>
            <p:ph type="pic" sz="quarter" idx="10"/>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 b="32"/>
          <a:stretch>
            <a:fillRect/>
          </a:stretch>
        </p:blipFill>
        <p:spPr bwMode="auto">
          <a:xfrm>
            <a:off x="921751" y="596258"/>
            <a:ext cx="5519545" cy="5665483"/>
          </a:xfrm>
          <a:prstGeom prst="rect">
            <a:avLst/>
          </a:prstGeom>
          <a:noFill/>
          <a:effectLst>
            <a:softEdge rad="711200"/>
          </a:effectLst>
          <a:extLst>
            <a:ext uri="{909E8E84-426E-40DD-AFC4-6F175D3DCCD1}">
              <a14:hiddenFill xmlns:a14="http://schemas.microsoft.com/office/drawing/2010/main">
                <a:solidFill>
                  <a:srgbClr val="FFFFFF"/>
                </a:solidFill>
              </a14:hiddenFill>
            </a:ext>
          </a:extLst>
        </p:spPr>
      </p:pic>
      <p:pic>
        <p:nvPicPr>
          <p:cNvPr id="14" name="Picture 13" descr="A close up of a sign&#10;&#10;Description automatically generated">
            <a:extLst>
              <a:ext uri="{FF2B5EF4-FFF2-40B4-BE49-F238E27FC236}">
                <a16:creationId xmlns:a16="http://schemas.microsoft.com/office/drawing/2014/main" id="{C64C32B6-95A4-491E-9F94-53675C36A29E}"/>
              </a:ext>
            </a:extLst>
          </p:cNvPr>
          <p:cNvPicPr>
            <a:picLocks noChangeAspect="1"/>
          </p:cNvPicPr>
          <p:nvPr/>
        </p:nvPicPr>
        <p:blipFill>
          <a:blip r:embed="rId5"/>
          <a:stretch>
            <a:fillRect/>
          </a:stretch>
        </p:blipFill>
        <p:spPr>
          <a:xfrm>
            <a:off x="9741583" y="5890543"/>
            <a:ext cx="2334303" cy="86585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Yearly Statistics</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2" name="Table 6">
            <a:extLst>
              <a:ext uri="{FF2B5EF4-FFF2-40B4-BE49-F238E27FC236}">
                <a16:creationId xmlns:a16="http://schemas.microsoft.com/office/drawing/2014/main" id="{16B0D9C2-5709-3566-C52F-843C79D99055}"/>
              </a:ext>
            </a:extLst>
          </p:cNvPr>
          <p:cNvGraphicFramePr>
            <a:graphicFrameLocks noGrp="1"/>
          </p:cNvGraphicFramePr>
          <p:nvPr>
            <p:extLst>
              <p:ext uri="{D42A27DB-BD31-4B8C-83A1-F6EECF244321}">
                <p14:modId xmlns:p14="http://schemas.microsoft.com/office/powerpoint/2010/main" val="831440406"/>
              </p:ext>
            </p:extLst>
          </p:nvPr>
        </p:nvGraphicFramePr>
        <p:xfrm>
          <a:off x="432262" y="909356"/>
          <a:ext cx="8495608" cy="5943600"/>
        </p:xfrm>
        <a:graphic>
          <a:graphicData uri="http://schemas.openxmlformats.org/drawingml/2006/table">
            <a:tbl>
              <a:tblPr firstRow="1" bandRow="1">
                <a:tableStyleId>{93296810-A885-4BE3-A3E7-6D5BEEA58F35}</a:tableStyleId>
              </a:tblPr>
              <a:tblGrid>
                <a:gridCol w="1379084">
                  <a:extLst>
                    <a:ext uri="{9D8B030D-6E8A-4147-A177-3AD203B41FA5}">
                      <a16:colId xmlns:a16="http://schemas.microsoft.com/office/drawing/2014/main" val="1374531720"/>
                    </a:ext>
                  </a:extLst>
                </a:gridCol>
                <a:gridCol w="1379084">
                  <a:extLst>
                    <a:ext uri="{9D8B030D-6E8A-4147-A177-3AD203B41FA5}">
                      <a16:colId xmlns:a16="http://schemas.microsoft.com/office/drawing/2014/main" val="2408405013"/>
                    </a:ext>
                  </a:extLst>
                </a:gridCol>
                <a:gridCol w="1379084">
                  <a:extLst>
                    <a:ext uri="{9D8B030D-6E8A-4147-A177-3AD203B41FA5}">
                      <a16:colId xmlns:a16="http://schemas.microsoft.com/office/drawing/2014/main" val="1558552368"/>
                    </a:ext>
                  </a:extLst>
                </a:gridCol>
                <a:gridCol w="1376687">
                  <a:extLst>
                    <a:ext uri="{9D8B030D-6E8A-4147-A177-3AD203B41FA5}">
                      <a16:colId xmlns:a16="http://schemas.microsoft.com/office/drawing/2014/main" val="416007673"/>
                    </a:ext>
                  </a:extLst>
                </a:gridCol>
                <a:gridCol w="1381480">
                  <a:extLst>
                    <a:ext uri="{9D8B030D-6E8A-4147-A177-3AD203B41FA5}">
                      <a16:colId xmlns:a16="http://schemas.microsoft.com/office/drawing/2014/main" val="2413696526"/>
                    </a:ext>
                  </a:extLst>
                </a:gridCol>
                <a:gridCol w="1600189">
                  <a:extLst>
                    <a:ext uri="{9D8B030D-6E8A-4147-A177-3AD203B41FA5}">
                      <a16:colId xmlns:a16="http://schemas.microsoft.com/office/drawing/2014/main" val="2591863472"/>
                    </a:ext>
                  </a:extLst>
                </a:gridCol>
              </a:tblGrid>
              <a:tr h="1124890">
                <a:tc>
                  <a:txBody>
                    <a:bodyPr/>
                    <a:lstStyle/>
                    <a:p>
                      <a:r>
                        <a:rPr lang="en-US" dirty="0"/>
                        <a:t>Year</a:t>
                      </a:r>
                    </a:p>
                  </a:txBody>
                  <a:tcPr/>
                </a:tc>
                <a:tc>
                  <a:txBody>
                    <a:bodyPr/>
                    <a:lstStyle/>
                    <a:p>
                      <a:r>
                        <a:rPr lang="en-US" dirty="0"/>
                        <a:t>Locations</a:t>
                      </a:r>
                    </a:p>
                  </a:txBody>
                  <a:tcPr/>
                </a:tc>
                <a:tc>
                  <a:txBody>
                    <a:bodyPr/>
                    <a:lstStyle/>
                    <a:p>
                      <a:r>
                        <a:rPr lang="en-US" dirty="0"/>
                        <a:t>Locations Checked</a:t>
                      </a:r>
                    </a:p>
                  </a:txBody>
                  <a:tcPr/>
                </a:tc>
                <a:tc>
                  <a:txBody>
                    <a:bodyPr/>
                    <a:lstStyle/>
                    <a:p>
                      <a:r>
                        <a:rPr lang="en-US" dirty="0"/>
                        <a:t>No Live Plant</a:t>
                      </a:r>
                    </a:p>
                  </a:txBody>
                  <a:tcPr/>
                </a:tc>
                <a:tc>
                  <a:txBody>
                    <a:bodyPr/>
                    <a:lstStyle/>
                    <a:p>
                      <a:r>
                        <a:rPr lang="en-US" dirty="0"/>
                        <a:t>Eradicated Points</a:t>
                      </a:r>
                    </a:p>
                  </a:txBody>
                  <a:tcPr/>
                </a:tc>
                <a:tc>
                  <a:txBody>
                    <a:bodyPr/>
                    <a:lstStyle/>
                    <a:p>
                      <a:r>
                        <a:rPr lang="en-US" dirty="0"/>
                        <a:t>New P1 and P2 infestations detected</a:t>
                      </a:r>
                    </a:p>
                  </a:txBody>
                  <a:tcPr/>
                </a:tc>
                <a:extLst>
                  <a:ext uri="{0D108BD9-81ED-4DB2-BD59-A6C34878D82A}">
                    <a16:rowId xmlns:a16="http://schemas.microsoft.com/office/drawing/2014/main" val="2138979757"/>
                  </a:ext>
                </a:extLst>
              </a:tr>
              <a:tr h="346120">
                <a:tc>
                  <a:txBody>
                    <a:bodyPr/>
                    <a:lstStyle/>
                    <a:p>
                      <a:r>
                        <a:rPr lang="en-US" dirty="0"/>
                        <a:t>2011</a:t>
                      </a:r>
                    </a:p>
                  </a:txBody>
                  <a:tcPr/>
                </a:tc>
                <a:tc>
                  <a:txBody>
                    <a:bodyPr/>
                    <a:lstStyle/>
                    <a:p>
                      <a:r>
                        <a:rPr lang="en-US" dirty="0"/>
                        <a:t>1299</a:t>
                      </a:r>
                    </a:p>
                  </a:txBody>
                  <a:tcPr/>
                </a:tc>
                <a:tc>
                  <a:txBody>
                    <a:bodyPr/>
                    <a:lstStyle/>
                    <a:p>
                      <a:r>
                        <a:rPr lang="en-US" dirty="0"/>
                        <a:t>1292</a:t>
                      </a:r>
                    </a:p>
                  </a:txBody>
                  <a:tcPr/>
                </a:tc>
                <a:tc>
                  <a:txBody>
                    <a:bodyPr/>
                    <a:lstStyle/>
                    <a:p>
                      <a:r>
                        <a:rPr lang="en-US" dirty="0"/>
                        <a:t>889</a:t>
                      </a:r>
                    </a:p>
                  </a:txBody>
                  <a:tcPr/>
                </a:tc>
                <a:tc>
                  <a:txBody>
                    <a:bodyPr/>
                    <a:lstStyle/>
                    <a:p>
                      <a:r>
                        <a:rPr lang="en-US" dirty="0"/>
                        <a:t>0</a:t>
                      </a:r>
                    </a:p>
                  </a:txBody>
                  <a:tcPr/>
                </a:tc>
                <a:tc>
                  <a:txBody>
                    <a:bodyPr/>
                    <a:lstStyle/>
                    <a:p>
                      <a:r>
                        <a:rPr lang="en-US" dirty="0"/>
                        <a:t>179</a:t>
                      </a:r>
                    </a:p>
                  </a:txBody>
                  <a:tcPr/>
                </a:tc>
                <a:extLst>
                  <a:ext uri="{0D108BD9-81ED-4DB2-BD59-A6C34878D82A}">
                    <a16:rowId xmlns:a16="http://schemas.microsoft.com/office/drawing/2014/main" val="786623783"/>
                  </a:ext>
                </a:extLst>
              </a:tr>
              <a:tr h="346120">
                <a:tc>
                  <a:txBody>
                    <a:bodyPr/>
                    <a:lstStyle/>
                    <a:p>
                      <a:r>
                        <a:rPr lang="en-US" dirty="0"/>
                        <a:t>2012</a:t>
                      </a:r>
                    </a:p>
                  </a:txBody>
                  <a:tcPr/>
                </a:tc>
                <a:tc>
                  <a:txBody>
                    <a:bodyPr/>
                    <a:lstStyle/>
                    <a:p>
                      <a:r>
                        <a:rPr lang="en-US" dirty="0"/>
                        <a:t>1396</a:t>
                      </a:r>
                    </a:p>
                  </a:txBody>
                  <a:tcPr/>
                </a:tc>
                <a:tc>
                  <a:txBody>
                    <a:bodyPr/>
                    <a:lstStyle/>
                    <a:p>
                      <a:r>
                        <a:rPr lang="en-US" dirty="0"/>
                        <a:t>1384</a:t>
                      </a:r>
                    </a:p>
                  </a:txBody>
                  <a:tcPr/>
                </a:tc>
                <a:tc>
                  <a:txBody>
                    <a:bodyPr/>
                    <a:lstStyle/>
                    <a:p>
                      <a:r>
                        <a:rPr lang="en-US" dirty="0"/>
                        <a:t>903</a:t>
                      </a:r>
                    </a:p>
                  </a:txBody>
                  <a:tcPr/>
                </a:tc>
                <a:tc>
                  <a:txBody>
                    <a:bodyPr/>
                    <a:lstStyle/>
                    <a:p>
                      <a:r>
                        <a:rPr lang="en-US" dirty="0"/>
                        <a:t>0</a:t>
                      </a:r>
                    </a:p>
                  </a:txBody>
                  <a:tcPr/>
                </a:tc>
                <a:tc>
                  <a:txBody>
                    <a:bodyPr/>
                    <a:lstStyle/>
                    <a:p>
                      <a:r>
                        <a:rPr lang="en-US" dirty="0"/>
                        <a:t>66</a:t>
                      </a:r>
                    </a:p>
                  </a:txBody>
                  <a:tcPr/>
                </a:tc>
                <a:extLst>
                  <a:ext uri="{0D108BD9-81ED-4DB2-BD59-A6C34878D82A}">
                    <a16:rowId xmlns:a16="http://schemas.microsoft.com/office/drawing/2014/main" val="1182551170"/>
                  </a:ext>
                </a:extLst>
              </a:tr>
              <a:tr h="346120">
                <a:tc>
                  <a:txBody>
                    <a:bodyPr/>
                    <a:lstStyle/>
                    <a:p>
                      <a:r>
                        <a:rPr lang="en-US" dirty="0"/>
                        <a:t>2013</a:t>
                      </a:r>
                    </a:p>
                  </a:txBody>
                  <a:tcPr/>
                </a:tc>
                <a:tc>
                  <a:txBody>
                    <a:bodyPr/>
                    <a:lstStyle/>
                    <a:p>
                      <a:r>
                        <a:rPr lang="en-US" dirty="0"/>
                        <a:t>1606</a:t>
                      </a:r>
                    </a:p>
                  </a:txBody>
                  <a:tcPr/>
                </a:tc>
                <a:tc>
                  <a:txBody>
                    <a:bodyPr/>
                    <a:lstStyle/>
                    <a:p>
                      <a:r>
                        <a:rPr lang="en-US" dirty="0"/>
                        <a:t>1567</a:t>
                      </a:r>
                    </a:p>
                  </a:txBody>
                  <a:tcPr/>
                </a:tc>
                <a:tc>
                  <a:txBody>
                    <a:bodyPr/>
                    <a:lstStyle/>
                    <a:p>
                      <a:r>
                        <a:rPr lang="en-US" dirty="0"/>
                        <a:t>1034</a:t>
                      </a:r>
                    </a:p>
                  </a:txBody>
                  <a:tcPr/>
                </a:tc>
                <a:tc>
                  <a:txBody>
                    <a:bodyPr/>
                    <a:lstStyle/>
                    <a:p>
                      <a:r>
                        <a:rPr lang="en-US" dirty="0"/>
                        <a:t>0</a:t>
                      </a:r>
                    </a:p>
                  </a:txBody>
                  <a:tcPr/>
                </a:tc>
                <a:tc>
                  <a:txBody>
                    <a:bodyPr/>
                    <a:lstStyle/>
                    <a:p>
                      <a:r>
                        <a:rPr lang="en-US" dirty="0"/>
                        <a:t>164</a:t>
                      </a:r>
                    </a:p>
                  </a:txBody>
                  <a:tcPr/>
                </a:tc>
                <a:extLst>
                  <a:ext uri="{0D108BD9-81ED-4DB2-BD59-A6C34878D82A}">
                    <a16:rowId xmlns:a16="http://schemas.microsoft.com/office/drawing/2014/main" val="1704921886"/>
                  </a:ext>
                </a:extLst>
              </a:tr>
              <a:tr h="346120">
                <a:tc>
                  <a:txBody>
                    <a:bodyPr/>
                    <a:lstStyle/>
                    <a:p>
                      <a:r>
                        <a:rPr lang="en-US" dirty="0"/>
                        <a:t>2014</a:t>
                      </a:r>
                    </a:p>
                  </a:txBody>
                  <a:tcPr/>
                </a:tc>
                <a:tc>
                  <a:txBody>
                    <a:bodyPr/>
                    <a:lstStyle/>
                    <a:p>
                      <a:r>
                        <a:rPr lang="en-US" dirty="0"/>
                        <a:t>2148</a:t>
                      </a:r>
                    </a:p>
                  </a:txBody>
                  <a:tcPr/>
                </a:tc>
                <a:tc>
                  <a:txBody>
                    <a:bodyPr/>
                    <a:lstStyle/>
                    <a:p>
                      <a:r>
                        <a:rPr lang="en-US" dirty="0"/>
                        <a:t>2148</a:t>
                      </a:r>
                    </a:p>
                  </a:txBody>
                  <a:tcPr/>
                </a:tc>
                <a:tc>
                  <a:txBody>
                    <a:bodyPr/>
                    <a:lstStyle/>
                    <a:p>
                      <a:r>
                        <a:rPr lang="en-US" dirty="0"/>
                        <a:t>1428</a:t>
                      </a:r>
                    </a:p>
                  </a:txBody>
                  <a:tcPr/>
                </a:tc>
                <a:tc>
                  <a:txBody>
                    <a:bodyPr/>
                    <a:lstStyle/>
                    <a:p>
                      <a:r>
                        <a:rPr lang="en-US" dirty="0"/>
                        <a:t>0</a:t>
                      </a:r>
                    </a:p>
                  </a:txBody>
                  <a:tcPr>
                    <a:lnB w="12700" cap="flat" cmpd="sng" algn="ctr">
                      <a:solidFill>
                        <a:schemeClr val="tx1"/>
                      </a:solidFill>
                      <a:prstDash val="solid"/>
                      <a:round/>
                      <a:headEnd type="none" w="med" len="med"/>
                      <a:tailEnd type="none" w="med" len="med"/>
                    </a:lnB>
                  </a:tcPr>
                </a:tc>
                <a:tc>
                  <a:txBody>
                    <a:bodyPr/>
                    <a:lstStyle/>
                    <a:p>
                      <a:r>
                        <a:rPr lang="en-US" dirty="0"/>
                        <a:t>273</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698886"/>
                  </a:ext>
                </a:extLst>
              </a:tr>
              <a:tr h="346120">
                <a:tc>
                  <a:txBody>
                    <a:bodyPr/>
                    <a:lstStyle/>
                    <a:p>
                      <a:r>
                        <a:rPr lang="en-US" dirty="0"/>
                        <a:t>2015</a:t>
                      </a:r>
                    </a:p>
                  </a:txBody>
                  <a:tcPr/>
                </a:tc>
                <a:tc>
                  <a:txBody>
                    <a:bodyPr/>
                    <a:lstStyle/>
                    <a:p>
                      <a:r>
                        <a:rPr lang="en-US" dirty="0"/>
                        <a:t>2991</a:t>
                      </a:r>
                    </a:p>
                  </a:txBody>
                  <a:tcPr/>
                </a:tc>
                <a:tc>
                  <a:txBody>
                    <a:bodyPr/>
                    <a:lstStyle/>
                    <a:p>
                      <a:r>
                        <a:rPr lang="en-US" dirty="0"/>
                        <a:t>1650</a:t>
                      </a:r>
                    </a:p>
                  </a:txBody>
                  <a:tcPr/>
                </a:tc>
                <a:tc>
                  <a:txBody>
                    <a:bodyPr/>
                    <a:lstStyle/>
                    <a:p>
                      <a:r>
                        <a:rPr lang="en-US" dirty="0"/>
                        <a:t>1122</a:t>
                      </a:r>
                    </a:p>
                  </a:txBody>
                  <a:tcPr>
                    <a:lnR w="12700" cap="flat" cmpd="sng" algn="ctr">
                      <a:solidFill>
                        <a:schemeClr val="tx1"/>
                      </a:solidFill>
                      <a:prstDash val="solid"/>
                      <a:round/>
                      <a:headEnd type="none" w="med" len="med"/>
                      <a:tailEnd type="none" w="med" len="med"/>
                    </a:lnR>
                  </a:tcPr>
                </a:tc>
                <a:tc>
                  <a:txBody>
                    <a:bodyPr/>
                    <a:lstStyle/>
                    <a:p>
                      <a:r>
                        <a:rPr lang="en-US" dirty="0"/>
                        <a:t>112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solidFill>
                  </a:tcPr>
                </a:tc>
                <a:tc>
                  <a:txBody>
                    <a:bodyPr/>
                    <a:lstStyle/>
                    <a:p>
                      <a:r>
                        <a:rPr lang="en-US" dirty="0"/>
                        <a:t>283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solidFill>
                  </a:tcPr>
                </a:tc>
                <a:extLst>
                  <a:ext uri="{0D108BD9-81ED-4DB2-BD59-A6C34878D82A}">
                    <a16:rowId xmlns:a16="http://schemas.microsoft.com/office/drawing/2014/main" val="2956318780"/>
                  </a:ext>
                </a:extLst>
              </a:tr>
              <a:tr h="346120">
                <a:tc>
                  <a:txBody>
                    <a:bodyPr/>
                    <a:lstStyle/>
                    <a:p>
                      <a:r>
                        <a:rPr lang="en-US" dirty="0"/>
                        <a:t>2016</a:t>
                      </a:r>
                    </a:p>
                  </a:txBody>
                  <a:tcPr/>
                </a:tc>
                <a:tc>
                  <a:txBody>
                    <a:bodyPr/>
                    <a:lstStyle/>
                    <a:p>
                      <a:r>
                        <a:rPr lang="en-US" dirty="0"/>
                        <a:t>3056</a:t>
                      </a:r>
                    </a:p>
                  </a:txBody>
                  <a:tcPr/>
                </a:tc>
                <a:tc>
                  <a:txBody>
                    <a:bodyPr/>
                    <a:lstStyle/>
                    <a:p>
                      <a:r>
                        <a:rPr lang="en-US" dirty="0"/>
                        <a:t>2082</a:t>
                      </a:r>
                    </a:p>
                  </a:txBody>
                  <a:tcPr/>
                </a:tc>
                <a:tc>
                  <a:txBody>
                    <a:bodyPr/>
                    <a:lstStyle/>
                    <a:p>
                      <a:r>
                        <a:rPr lang="en-US" dirty="0"/>
                        <a:t>1381</a:t>
                      </a:r>
                    </a:p>
                  </a:txBody>
                  <a:tcPr>
                    <a:lnR w="12700" cap="flat" cmpd="sng" algn="ctr">
                      <a:solidFill>
                        <a:schemeClr val="tx1"/>
                      </a:solidFill>
                      <a:prstDash val="solid"/>
                      <a:round/>
                      <a:headEnd type="none" w="med" len="med"/>
                      <a:tailEnd type="none" w="med" len="med"/>
                    </a:lnR>
                  </a:tcPr>
                </a:tc>
                <a:tc>
                  <a:txBody>
                    <a:bodyPr/>
                    <a:lstStyle/>
                    <a:p>
                      <a:r>
                        <a:rPr lang="en-US" dirty="0"/>
                        <a:t>80</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188</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512528699"/>
                  </a:ext>
                </a:extLst>
              </a:tr>
              <a:tr h="346120">
                <a:tc>
                  <a:txBody>
                    <a:bodyPr/>
                    <a:lstStyle/>
                    <a:p>
                      <a:r>
                        <a:rPr lang="en-US" dirty="0"/>
                        <a:t>2017</a:t>
                      </a:r>
                    </a:p>
                  </a:txBody>
                  <a:tcPr/>
                </a:tc>
                <a:tc>
                  <a:txBody>
                    <a:bodyPr/>
                    <a:lstStyle/>
                    <a:p>
                      <a:r>
                        <a:rPr lang="en-US" b="1" dirty="0">
                          <a:highlight>
                            <a:srgbClr val="FFFF00"/>
                          </a:highlight>
                        </a:rPr>
                        <a:t>3312</a:t>
                      </a:r>
                    </a:p>
                  </a:txBody>
                  <a:tcPr/>
                </a:tc>
                <a:tc>
                  <a:txBody>
                    <a:bodyPr/>
                    <a:lstStyle/>
                    <a:p>
                      <a:r>
                        <a:rPr lang="en-US" dirty="0"/>
                        <a:t>1839</a:t>
                      </a:r>
                    </a:p>
                  </a:txBody>
                  <a:tcPr/>
                </a:tc>
                <a:tc>
                  <a:txBody>
                    <a:bodyPr/>
                    <a:lstStyle/>
                    <a:p>
                      <a:r>
                        <a:rPr lang="en-US" dirty="0"/>
                        <a:t>1276</a:t>
                      </a:r>
                    </a:p>
                  </a:txBody>
                  <a:tcPr>
                    <a:lnR w="12700" cap="flat" cmpd="sng" algn="ctr">
                      <a:solidFill>
                        <a:schemeClr val="tx1"/>
                      </a:solidFill>
                      <a:prstDash val="solid"/>
                      <a:round/>
                      <a:headEnd type="none" w="med" len="med"/>
                      <a:tailEnd type="none" w="med" len="med"/>
                    </a:lnR>
                  </a:tcPr>
                </a:tc>
                <a:tc>
                  <a:txBody>
                    <a:bodyPr/>
                    <a:lstStyle/>
                    <a:p>
                      <a:r>
                        <a:rPr lang="en-US" dirty="0"/>
                        <a:t>279</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147</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1753746224"/>
                  </a:ext>
                </a:extLst>
              </a:tr>
              <a:tr h="346120">
                <a:tc>
                  <a:txBody>
                    <a:bodyPr/>
                    <a:lstStyle/>
                    <a:p>
                      <a:r>
                        <a:rPr lang="en-US" dirty="0"/>
                        <a:t>2018</a:t>
                      </a:r>
                    </a:p>
                  </a:txBody>
                  <a:tcPr/>
                </a:tc>
                <a:tc>
                  <a:txBody>
                    <a:bodyPr/>
                    <a:lstStyle/>
                    <a:p>
                      <a:r>
                        <a:rPr lang="en-US" dirty="0"/>
                        <a:t>2124</a:t>
                      </a:r>
                    </a:p>
                  </a:txBody>
                  <a:tcPr/>
                </a:tc>
                <a:tc>
                  <a:txBody>
                    <a:bodyPr/>
                    <a:lstStyle/>
                    <a:p>
                      <a:r>
                        <a:rPr lang="en-US" dirty="0"/>
                        <a:t>1712</a:t>
                      </a:r>
                    </a:p>
                  </a:txBody>
                  <a:tcPr/>
                </a:tc>
                <a:tc>
                  <a:txBody>
                    <a:bodyPr/>
                    <a:lstStyle/>
                    <a:p>
                      <a:r>
                        <a:rPr lang="en-US" dirty="0"/>
                        <a:t>1192</a:t>
                      </a:r>
                    </a:p>
                  </a:txBody>
                  <a:tcPr>
                    <a:lnR w="12700" cap="flat" cmpd="sng" algn="ctr">
                      <a:solidFill>
                        <a:schemeClr val="tx1"/>
                      </a:solidFill>
                      <a:prstDash val="solid"/>
                      <a:round/>
                      <a:headEnd type="none" w="med" len="med"/>
                      <a:tailEnd type="none" w="med" len="med"/>
                    </a:lnR>
                  </a:tcPr>
                </a:tc>
                <a:tc>
                  <a:txBody>
                    <a:bodyPr/>
                    <a:lstStyle/>
                    <a:p>
                      <a:r>
                        <a:rPr lang="en-US" dirty="0"/>
                        <a:t>393</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117</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306296619"/>
                  </a:ext>
                </a:extLst>
              </a:tr>
              <a:tr h="346120">
                <a:tc>
                  <a:txBody>
                    <a:bodyPr/>
                    <a:lstStyle/>
                    <a:p>
                      <a:r>
                        <a:rPr lang="en-US" dirty="0"/>
                        <a:t>2019</a:t>
                      </a:r>
                    </a:p>
                  </a:txBody>
                  <a:tcPr>
                    <a:lnB w="12700" cap="flat" cmpd="sng" algn="ctr">
                      <a:solidFill>
                        <a:schemeClr val="tx1"/>
                      </a:solidFill>
                      <a:prstDash val="solid"/>
                      <a:round/>
                      <a:headEnd type="none" w="med" len="med"/>
                      <a:tailEnd type="none" w="med" len="med"/>
                    </a:lnB>
                  </a:tcPr>
                </a:tc>
                <a:tc>
                  <a:txBody>
                    <a:bodyPr/>
                    <a:lstStyle/>
                    <a:p>
                      <a:r>
                        <a:rPr lang="en-US" dirty="0"/>
                        <a:t>1813</a:t>
                      </a:r>
                    </a:p>
                  </a:txBody>
                  <a:tcPr>
                    <a:lnB w="12700" cap="flat" cmpd="sng" algn="ctr">
                      <a:solidFill>
                        <a:schemeClr val="tx1"/>
                      </a:solidFill>
                      <a:prstDash val="solid"/>
                      <a:round/>
                      <a:headEnd type="none" w="med" len="med"/>
                      <a:tailEnd type="none" w="med" len="med"/>
                    </a:lnB>
                  </a:tcPr>
                </a:tc>
                <a:tc>
                  <a:txBody>
                    <a:bodyPr/>
                    <a:lstStyle/>
                    <a:p>
                      <a:r>
                        <a:rPr lang="en-US" dirty="0"/>
                        <a:t>1469</a:t>
                      </a:r>
                    </a:p>
                  </a:txBody>
                  <a:tcPr>
                    <a:lnB w="12700" cap="flat" cmpd="sng" algn="ctr">
                      <a:solidFill>
                        <a:schemeClr val="tx1"/>
                      </a:solidFill>
                      <a:prstDash val="solid"/>
                      <a:round/>
                      <a:headEnd type="none" w="med" len="med"/>
                      <a:tailEnd type="none" w="med" len="med"/>
                    </a:lnB>
                  </a:tcPr>
                </a:tc>
                <a:tc>
                  <a:txBody>
                    <a:bodyPr/>
                    <a:lstStyle/>
                    <a:p>
                      <a:r>
                        <a:rPr lang="en-US" dirty="0"/>
                        <a:t>935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193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99</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026298937"/>
                  </a:ext>
                </a:extLst>
              </a:tr>
              <a:tr h="346120">
                <a:tc>
                  <a:txBody>
                    <a:bodyPr/>
                    <a:lstStyle/>
                    <a:p>
                      <a:r>
                        <a:rPr lang="en-US" dirty="0"/>
                        <a:t>2020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1921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1407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812</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197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158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925738064"/>
                  </a:ext>
                </a:extLst>
              </a:tr>
              <a:tr h="346120">
                <a:tc>
                  <a:txBody>
                    <a:bodyPr/>
                    <a:lstStyle/>
                    <a:p>
                      <a:r>
                        <a:rPr lang="en-US" dirty="0"/>
                        <a:t>2021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1856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1348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112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159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851299459"/>
                  </a:ext>
                </a:extLst>
              </a:tr>
              <a:tr h="346120">
                <a:tc>
                  <a:txBody>
                    <a:bodyPr/>
                    <a:lstStyle/>
                    <a:p>
                      <a:r>
                        <a:rPr lang="en-US" dirty="0"/>
                        <a:t>2022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highlight>
                            <a:srgbClr val="FFFF00"/>
                          </a:highlight>
                        </a:rPr>
                        <a:t>1903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1693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783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170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50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220410835"/>
                  </a:ext>
                </a:extLst>
              </a:tr>
              <a:tr h="346120">
                <a:tc>
                  <a:txBody>
                    <a:bodyPr/>
                    <a:lstStyle/>
                    <a:p>
                      <a:r>
                        <a:rPr lang="en-US" dirty="0"/>
                        <a:t>Totals</a:t>
                      </a:r>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a:t>1566</a:t>
                      </a:r>
                    </a:p>
                  </a:txBody>
                  <a:tcPr>
                    <a:lnT w="12700" cap="flat" cmpd="sng" algn="ctr">
                      <a:solidFill>
                        <a:schemeClr val="tx1"/>
                      </a:solidFill>
                      <a:prstDash val="solid"/>
                      <a:round/>
                      <a:headEnd type="none" w="med" len="med"/>
                      <a:tailEnd type="none" w="med" len="med"/>
                    </a:lnT>
                    <a:solidFill>
                      <a:schemeClr val="accent3"/>
                    </a:solidFill>
                  </a:tcPr>
                </a:tc>
                <a:tc>
                  <a:txBody>
                    <a:bodyPr/>
                    <a:lstStyle/>
                    <a:p>
                      <a:r>
                        <a:rPr lang="en-US" dirty="0"/>
                        <a:t>1883 (1201)</a:t>
                      </a:r>
                    </a:p>
                  </a:txBody>
                  <a:tcPr>
                    <a:lnT w="12700" cap="flat" cmpd="sng" algn="ctr">
                      <a:solidFill>
                        <a:schemeClr val="tx1"/>
                      </a:solidFill>
                      <a:prstDash val="solid"/>
                      <a:round/>
                      <a:headEnd type="none" w="med" len="med"/>
                      <a:tailEnd type="none" w="med" len="med"/>
                    </a:lnT>
                    <a:solidFill>
                      <a:schemeClr val="accent3"/>
                    </a:solidFill>
                  </a:tcPr>
                </a:tc>
                <a:extLst>
                  <a:ext uri="{0D108BD9-81ED-4DB2-BD59-A6C34878D82A}">
                    <a16:rowId xmlns:a16="http://schemas.microsoft.com/office/drawing/2014/main" val="2294209675"/>
                  </a:ext>
                </a:extLst>
              </a:tr>
            </a:tbl>
          </a:graphicData>
        </a:graphic>
      </p:graphicFrame>
    </p:spTree>
    <p:extLst>
      <p:ext uri="{BB962C8B-B14F-4D97-AF65-F5344CB8AC3E}">
        <p14:creationId xmlns:p14="http://schemas.microsoft.com/office/powerpoint/2010/main" val="359603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Yearly Data</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6" name="Chart 5">
            <a:extLst>
              <a:ext uri="{FF2B5EF4-FFF2-40B4-BE49-F238E27FC236}">
                <a16:creationId xmlns:a16="http://schemas.microsoft.com/office/drawing/2014/main" id="{E22C2D8A-9329-4819-9038-F0E100391BE0}"/>
              </a:ext>
            </a:extLst>
          </p:cNvPr>
          <p:cNvGraphicFramePr/>
          <p:nvPr>
            <p:extLst>
              <p:ext uri="{D42A27DB-BD31-4B8C-83A1-F6EECF244321}">
                <p14:modId xmlns:p14="http://schemas.microsoft.com/office/powerpoint/2010/main" val="2910781924"/>
              </p:ext>
            </p:extLst>
          </p:nvPr>
        </p:nvGraphicFramePr>
        <p:xfrm>
          <a:off x="1596358" y="1076325"/>
          <a:ext cx="7785767" cy="5235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805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All EDRR Species</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6" name="Chart 5">
            <a:extLst>
              <a:ext uri="{FF2B5EF4-FFF2-40B4-BE49-F238E27FC236}">
                <a16:creationId xmlns:a16="http://schemas.microsoft.com/office/drawing/2014/main" id="{E22C2D8A-9329-4819-9038-F0E100391BE0}"/>
              </a:ext>
            </a:extLst>
          </p:cNvPr>
          <p:cNvGraphicFramePr/>
          <p:nvPr>
            <p:extLst>
              <p:ext uri="{D42A27DB-BD31-4B8C-83A1-F6EECF244321}">
                <p14:modId xmlns:p14="http://schemas.microsoft.com/office/powerpoint/2010/main" val="394089612"/>
              </p:ext>
            </p:extLst>
          </p:nvPr>
        </p:nvGraphicFramePr>
        <p:xfrm>
          <a:off x="785458" y="1076325"/>
          <a:ext cx="8596668" cy="523523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BFF0D48D-77CC-4EAC-B568-5F3AFB9AF086}"/>
              </a:ext>
            </a:extLst>
          </p:cNvPr>
          <p:cNvSpPr txBox="1"/>
          <p:nvPr/>
        </p:nvSpPr>
        <p:spPr>
          <a:xfrm>
            <a:off x="9752933" y="2069869"/>
            <a:ext cx="2104230" cy="369332"/>
          </a:xfrm>
          <a:prstGeom prst="rect">
            <a:avLst/>
          </a:prstGeom>
          <a:solidFill>
            <a:schemeClr val="bg1">
              <a:lumMod val="85000"/>
            </a:schemeClr>
          </a:solidFill>
        </p:spPr>
        <p:txBody>
          <a:bodyPr wrap="none" rtlCol="0">
            <a:spAutoFit/>
          </a:bodyPr>
          <a:lstStyle/>
          <a:p>
            <a:r>
              <a:rPr lang="en-US" dirty="0"/>
              <a:t>54.4% NLP Average</a:t>
            </a:r>
          </a:p>
        </p:txBody>
      </p:sp>
    </p:spTree>
    <p:extLst>
      <p:ext uri="{BB962C8B-B14F-4D97-AF65-F5344CB8AC3E}">
        <p14:creationId xmlns:p14="http://schemas.microsoft.com/office/powerpoint/2010/main" val="267550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All EDRR Species</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5" name="Chart 4">
            <a:extLst>
              <a:ext uri="{FF2B5EF4-FFF2-40B4-BE49-F238E27FC236}">
                <a16:creationId xmlns:a16="http://schemas.microsoft.com/office/drawing/2014/main" id="{DEB2839F-B89D-462D-BEE1-D67BDD3C37E0}"/>
              </a:ext>
            </a:extLst>
          </p:cNvPr>
          <p:cNvGraphicFramePr/>
          <p:nvPr>
            <p:extLst>
              <p:ext uri="{D42A27DB-BD31-4B8C-83A1-F6EECF244321}">
                <p14:modId xmlns:p14="http://schemas.microsoft.com/office/powerpoint/2010/main" val="239498420"/>
              </p:ext>
            </p:extLst>
          </p:nvPr>
        </p:nvGraphicFramePr>
        <p:xfrm>
          <a:off x="2568448" y="1239914"/>
          <a:ext cx="6709664" cy="46387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639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Summary</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6" name="Chart 5">
            <a:extLst>
              <a:ext uri="{FF2B5EF4-FFF2-40B4-BE49-F238E27FC236}">
                <a16:creationId xmlns:a16="http://schemas.microsoft.com/office/drawing/2014/main" id="{E22C2D8A-9329-4819-9038-F0E100391BE0}"/>
              </a:ext>
            </a:extLst>
          </p:cNvPr>
          <p:cNvGraphicFramePr/>
          <p:nvPr>
            <p:extLst>
              <p:ext uri="{D42A27DB-BD31-4B8C-83A1-F6EECF244321}">
                <p14:modId xmlns:p14="http://schemas.microsoft.com/office/powerpoint/2010/main" val="86450851"/>
              </p:ext>
            </p:extLst>
          </p:nvPr>
        </p:nvGraphicFramePr>
        <p:xfrm>
          <a:off x="1356709" y="1112348"/>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203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112724"/>
            <a:ext cx="8596668" cy="852385"/>
          </a:xfrm>
        </p:spPr>
        <p:txBody>
          <a:bodyPr>
            <a:normAutofit/>
          </a:bodyPr>
          <a:lstStyle/>
          <a:p>
            <a:pPr algn="ctr"/>
            <a:r>
              <a:rPr lang="en-US" dirty="0">
                <a:solidFill>
                  <a:schemeClr val="tx1">
                    <a:lumMod val="65000"/>
                    <a:lumOff val="35000"/>
                  </a:schemeClr>
                </a:solidFill>
              </a:rPr>
              <a:t>Hoary Cress – Holding the Line?</a:t>
            </a:r>
            <a:endParaRPr lang="en-US" dirty="0"/>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8" name="Table 6">
            <a:extLst>
              <a:ext uri="{FF2B5EF4-FFF2-40B4-BE49-F238E27FC236}">
                <a16:creationId xmlns:a16="http://schemas.microsoft.com/office/drawing/2014/main" id="{B2A3B6F7-84C7-45F4-BECC-FE0CBB27573F}"/>
              </a:ext>
            </a:extLst>
          </p:cNvPr>
          <p:cNvGraphicFramePr>
            <a:graphicFrameLocks noGrp="1"/>
          </p:cNvGraphicFramePr>
          <p:nvPr>
            <p:extLst>
              <p:ext uri="{D42A27DB-BD31-4B8C-83A1-F6EECF244321}">
                <p14:modId xmlns:p14="http://schemas.microsoft.com/office/powerpoint/2010/main" val="2467920290"/>
              </p:ext>
            </p:extLst>
          </p:nvPr>
        </p:nvGraphicFramePr>
        <p:xfrm>
          <a:off x="1175160" y="1075208"/>
          <a:ext cx="6848477" cy="5669280"/>
        </p:xfrm>
        <a:graphic>
          <a:graphicData uri="http://schemas.openxmlformats.org/drawingml/2006/table">
            <a:tbl>
              <a:tblPr firstRow="1" bandRow="1">
                <a:tableStyleId>{93296810-A885-4BE3-A3E7-6D5BEEA58F35}</a:tableStyleId>
              </a:tblPr>
              <a:tblGrid>
                <a:gridCol w="1327140">
                  <a:extLst>
                    <a:ext uri="{9D8B030D-6E8A-4147-A177-3AD203B41FA5}">
                      <a16:colId xmlns:a16="http://schemas.microsoft.com/office/drawing/2014/main" val="1374531720"/>
                    </a:ext>
                  </a:extLst>
                </a:gridCol>
                <a:gridCol w="1327140">
                  <a:extLst>
                    <a:ext uri="{9D8B030D-6E8A-4147-A177-3AD203B41FA5}">
                      <a16:colId xmlns:a16="http://schemas.microsoft.com/office/drawing/2014/main" val="2408405013"/>
                    </a:ext>
                  </a:extLst>
                </a:gridCol>
                <a:gridCol w="1324834">
                  <a:extLst>
                    <a:ext uri="{9D8B030D-6E8A-4147-A177-3AD203B41FA5}">
                      <a16:colId xmlns:a16="http://schemas.microsoft.com/office/drawing/2014/main" val="416007673"/>
                    </a:ext>
                  </a:extLst>
                </a:gridCol>
                <a:gridCol w="1329446">
                  <a:extLst>
                    <a:ext uri="{9D8B030D-6E8A-4147-A177-3AD203B41FA5}">
                      <a16:colId xmlns:a16="http://schemas.microsoft.com/office/drawing/2014/main" val="2413696526"/>
                    </a:ext>
                  </a:extLst>
                </a:gridCol>
                <a:gridCol w="1539917">
                  <a:extLst>
                    <a:ext uri="{9D8B030D-6E8A-4147-A177-3AD203B41FA5}">
                      <a16:colId xmlns:a16="http://schemas.microsoft.com/office/drawing/2014/main" val="2591863472"/>
                    </a:ext>
                  </a:extLst>
                </a:gridCol>
              </a:tblGrid>
              <a:tr h="895195">
                <a:tc>
                  <a:txBody>
                    <a:bodyPr/>
                    <a:lstStyle/>
                    <a:p>
                      <a:r>
                        <a:rPr lang="en-US" dirty="0"/>
                        <a:t>Year</a:t>
                      </a:r>
                    </a:p>
                  </a:txBody>
                  <a:tcPr/>
                </a:tc>
                <a:tc>
                  <a:txBody>
                    <a:bodyPr/>
                    <a:lstStyle/>
                    <a:p>
                      <a:r>
                        <a:rPr lang="en-US" dirty="0"/>
                        <a:t>Locations</a:t>
                      </a:r>
                    </a:p>
                  </a:txBody>
                  <a:tcPr/>
                </a:tc>
                <a:tc>
                  <a:txBody>
                    <a:bodyPr/>
                    <a:lstStyle/>
                    <a:p>
                      <a:r>
                        <a:rPr lang="en-US" dirty="0"/>
                        <a:t>No Live Plants or Wash out</a:t>
                      </a:r>
                    </a:p>
                  </a:txBody>
                  <a:tcPr/>
                </a:tc>
                <a:tc>
                  <a:txBody>
                    <a:bodyPr/>
                    <a:lstStyle/>
                    <a:p>
                      <a:r>
                        <a:rPr lang="en-US" dirty="0"/>
                        <a:t>Eradicated Points</a:t>
                      </a:r>
                    </a:p>
                  </a:txBody>
                  <a:tcPr/>
                </a:tc>
                <a:tc>
                  <a:txBody>
                    <a:bodyPr/>
                    <a:lstStyle/>
                    <a:p>
                      <a:r>
                        <a:rPr lang="en-US" dirty="0"/>
                        <a:t>New infestations detected</a:t>
                      </a:r>
                    </a:p>
                  </a:txBody>
                  <a:tcPr/>
                </a:tc>
                <a:extLst>
                  <a:ext uri="{0D108BD9-81ED-4DB2-BD59-A6C34878D82A}">
                    <a16:rowId xmlns:a16="http://schemas.microsoft.com/office/drawing/2014/main" val="2138979757"/>
                  </a:ext>
                </a:extLst>
              </a:tr>
              <a:tr h="349256">
                <a:tc>
                  <a:txBody>
                    <a:bodyPr/>
                    <a:lstStyle/>
                    <a:p>
                      <a:r>
                        <a:rPr lang="en-US" dirty="0"/>
                        <a:t>2011</a:t>
                      </a:r>
                    </a:p>
                  </a:txBody>
                  <a:tcPr/>
                </a:tc>
                <a:tc>
                  <a:txBody>
                    <a:bodyPr/>
                    <a:lstStyle/>
                    <a:p>
                      <a:r>
                        <a:rPr lang="en-US" dirty="0"/>
                        <a:t>59</a:t>
                      </a:r>
                    </a:p>
                  </a:txBody>
                  <a:tcPr/>
                </a:tc>
                <a:tc>
                  <a:txBody>
                    <a:bodyPr/>
                    <a:lstStyle/>
                    <a:p>
                      <a:r>
                        <a:rPr lang="en-US" dirty="0"/>
                        <a:t>40</a:t>
                      </a:r>
                    </a:p>
                  </a:txBody>
                  <a:tcPr/>
                </a:tc>
                <a:tc>
                  <a:txBody>
                    <a:bodyPr/>
                    <a:lstStyle/>
                    <a:p>
                      <a:r>
                        <a:rPr lang="en-US" dirty="0"/>
                        <a:t>0</a:t>
                      </a:r>
                    </a:p>
                  </a:txBody>
                  <a:tcPr/>
                </a:tc>
                <a:tc>
                  <a:txBody>
                    <a:bodyPr/>
                    <a:lstStyle/>
                    <a:p>
                      <a:r>
                        <a:rPr lang="en-US" dirty="0"/>
                        <a:t>37</a:t>
                      </a:r>
                    </a:p>
                  </a:txBody>
                  <a:tcPr/>
                </a:tc>
                <a:extLst>
                  <a:ext uri="{0D108BD9-81ED-4DB2-BD59-A6C34878D82A}">
                    <a16:rowId xmlns:a16="http://schemas.microsoft.com/office/drawing/2014/main" val="786623783"/>
                  </a:ext>
                </a:extLst>
              </a:tr>
              <a:tr h="349256">
                <a:tc>
                  <a:txBody>
                    <a:bodyPr/>
                    <a:lstStyle/>
                    <a:p>
                      <a:r>
                        <a:rPr lang="en-US" dirty="0"/>
                        <a:t>2012</a:t>
                      </a:r>
                    </a:p>
                  </a:txBody>
                  <a:tcPr/>
                </a:tc>
                <a:tc>
                  <a:txBody>
                    <a:bodyPr/>
                    <a:lstStyle/>
                    <a:p>
                      <a:r>
                        <a:rPr lang="en-US" dirty="0"/>
                        <a:t>103</a:t>
                      </a:r>
                    </a:p>
                  </a:txBody>
                  <a:tcPr/>
                </a:tc>
                <a:tc>
                  <a:txBody>
                    <a:bodyPr/>
                    <a:lstStyle/>
                    <a:p>
                      <a:r>
                        <a:rPr lang="en-US" dirty="0"/>
                        <a:t>61</a:t>
                      </a:r>
                    </a:p>
                  </a:txBody>
                  <a:tcPr/>
                </a:tc>
                <a:tc>
                  <a:txBody>
                    <a:bodyPr/>
                    <a:lstStyle/>
                    <a:p>
                      <a:r>
                        <a:rPr lang="en-US" dirty="0"/>
                        <a:t>0</a:t>
                      </a:r>
                    </a:p>
                  </a:txBody>
                  <a:tcPr/>
                </a:tc>
                <a:tc>
                  <a:txBody>
                    <a:bodyPr/>
                    <a:lstStyle/>
                    <a:p>
                      <a:r>
                        <a:rPr lang="en-US" dirty="0"/>
                        <a:t>26</a:t>
                      </a:r>
                    </a:p>
                  </a:txBody>
                  <a:tcPr/>
                </a:tc>
                <a:extLst>
                  <a:ext uri="{0D108BD9-81ED-4DB2-BD59-A6C34878D82A}">
                    <a16:rowId xmlns:a16="http://schemas.microsoft.com/office/drawing/2014/main" val="1182551170"/>
                  </a:ext>
                </a:extLst>
              </a:tr>
              <a:tr h="349256">
                <a:tc>
                  <a:txBody>
                    <a:bodyPr/>
                    <a:lstStyle/>
                    <a:p>
                      <a:r>
                        <a:rPr lang="en-US" dirty="0"/>
                        <a:t>2013</a:t>
                      </a:r>
                    </a:p>
                  </a:txBody>
                  <a:tcPr/>
                </a:tc>
                <a:tc>
                  <a:txBody>
                    <a:bodyPr/>
                    <a:lstStyle/>
                    <a:p>
                      <a:r>
                        <a:rPr lang="en-US" dirty="0"/>
                        <a:t>182</a:t>
                      </a:r>
                    </a:p>
                  </a:txBody>
                  <a:tcPr/>
                </a:tc>
                <a:tc>
                  <a:txBody>
                    <a:bodyPr/>
                    <a:lstStyle/>
                    <a:p>
                      <a:r>
                        <a:rPr lang="en-US" dirty="0"/>
                        <a:t>87</a:t>
                      </a:r>
                    </a:p>
                  </a:txBody>
                  <a:tcPr/>
                </a:tc>
                <a:tc>
                  <a:txBody>
                    <a:bodyPr/>
                    <a:lstStyle/>
                    <a:p>
                      <a:r>
                        <a:rPr lang="en-US" dirty="0"/>
                        <a:t>0</a:t>
                      </a:r>
                    </a:p>
                  </a:txBody>
                  <a:tcPr/>
                </a:tc>
                <a:tc>
                  <a:txBody>
                    <a:bodyPr/>
                    <a:lstStyle/>
                    <a:p>
                      <a:r>
                        <a:rPr lang="en-US" dirty="0"/>
                        <a:t>9</a:t>
                      </a:r>
                    </a:p>
                  </a:txBody>
                  <a:tcPr/>
                </a:tc>
                <a:extLst>
                  <a:ext uri="{0D108BD9-81ED-4DB2-BD59-A6C34878D82A}">
                    <a16:rowId xmlns:a16="http://schemas.microsoft.com/office/drawing/2014/main" val="1704921886"/>
                  </a:ext>
                </a:extLst>
              </a:tr>
              <a:tr h="349256">
                <a:tc>
                  <a:txBody>
                    <a:bodyPr/>
                    <a:lstStyle/>
                    <a:p>
                      <a:r>
                        <a:rPr lang="en-US" dirty="0"/>
                        <a:t>2014</a:t>
                      </a:r>
                    </a:p>
                  </a:txBody>
                  <a:tcPr/>
                </a:tc>
                <a:tc>
                  <a:txBody>
                    <a:bodyPr/>
                    <a:lstStyle/>
                    <a:p>
                      <a:r>
                        <a:rPr lang="en-US" dirty="0"/>
                        <a:t>269</a:t>
                      </a:r>
                    </a:p>
                  </a:txBody>
                  <a:tcPr/>
                </a:tc>
                <a:tc>
                  <a:txBody>
                    <a:bodyPr/>
                    <a:lstStyle/>
                    <a:p>
                      <a:r>
                        <a:rPr lang="en-US" dirty="0"/>
                        <a:t>143</a:t>
                      </a:r>
                    </a:p>
                  </a:txBody>
                  <a:tcPr/>
                </a:tc>
                <a:tc>
                  <a:txBody>
                    <a:bodyPr/>
                    <a:lstStyle/>
                    <a:p>
                      <a:r>
                        <a:rPr lang="en-US" dirty="0"/>
                        <a:t>0</a:t>
                      </a:r>
                    </a:p>
                  </a:txBody>
                  <a:tcPr>
                    <a:lnB w="12700" cap="flat" cmpd="sng" algn="ctr">
                      <a:solidFill>
                        <a:schemeClr val="tx1"/>
                      </a:solidFill>
                      <a:prstDash val="solid"/>
                      <a:round/>
                      <a:headEnd type="none" w="med" len="med"/>
                      <a:tailEnd type="none" w="med" len="med"/>
                    </a:lnB>
                  </a:tcPr>
                </a:tc>
                <a:tc>
                  <a:txBody>
                    <a:bodyPr/>
                    <a:lstStyle/>
                    <a:p>
                      <a:r>
                        <a:rPr lang="en-US" dirty="0"/>
                        <a:t>50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698886"/>
                  </a:ext>
                </a:extLst>
              </a:tr>
              <a:tr h="349256">
                <a:tc>
                  <a:txBody>
                    <a:bodyPr/>
                    <a:lstStyle/>
                    <a:p>
                      <a:r>
                        <a:rPr lang="en-US" dirty="0"/>
                        <a:t>2015</a:t>
                      </a:r>
                    </a:p>
                  </a:txBody>
                  <a:tcPr/>
                </a:tc>
                <a:tc>
                  <a:txBody>
                    <a:bodyPr/>
                    <a:lstStyle/>
                    <a:p>
                      <a:r>
                        <a:rPr lang="en-US" dirty="0">
                          <a:highlight>
                            <a:srgbClr val="FFFF00"/>
                          </a:highlight>
                        </a:rPr>
                        <a:t>359</a:t>
                      </a:r>
                    </a:p>
                  </a:txBody>
                  <a:tcPr/>
                </a:tc>
                <a:tc>
                  <a:txBody>
                    <a:bodyPr/>
                    <a:lstStyle/>
                    <a:p>
                      <a:r>
                        <a:rPr lang="en-US" dirty="0">
                          <a:highlight>
                            <a:srgbClr val="FFFF00"/>
                          </a:highlight>
                        </a:rPr>
                        <a:t>98</a:t>
                      </a:r>
                    </a:p>
                  </a:txBody>
                  <a:tcPr>
                    <a:lnR w="12700" cap="flat" cmpd="sng" algn="ctr">
                      <a:solidFill>
                        <a:schemeClr val="tx1"/>
                      </a:solidFill>
                      <a:prstDash val="solid"/>
                      <a:round/>
                      <a:headEnd type="none" w="med" len="med"/>
                      <a:tailEnd type="none" w="med" len="med"/>
                    </a:lnR>
                  </a:tcPr>
                </a:tc>
                <a:tc>
                  <a:txBody>
                    <a:bodyPr/>
                    <a:lstStyle/>
                    <a:p>
                      <a:r>
                        <a:rPr lang="en-US" dirty="0">
                          <a:highlight>
                            <a:srgbClr val="FFFF00"/>
                          </a:highlight>
                        </a:rPr>
                        <a:t>249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solidFill>
                  </a:tcPr>
                </a:tc>
                <a:tc>
                  <a:txBody>
                    <a:bodyPr/>
                    <a:lstStyle/>
                    <a:p>
                      <a:r>
                        <a:rPr lang="en-US" dirty="0">
                          <a:highlight>
                            <a:srgbClr val="FFFF00"/>
                          </a:highlight>
                        </a:rPr>
                        <a:t>128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solidFill>
                  </a:tcPr>
                </a:tc>
                <a:extLst>
                  <a:ext uri="{0D108BD9-81ED-4DB2-BD59-A6C34878D82A}">
                    <a16:rowId xmlns:a16="http://schemas.microsoft.com/office/drawing/2014/main" val="2956318780"/>
                  </a:ext>
                </a:extLst>
              </a:tr>
              <a:tr h="349256">
                <a:tc>
                  <a:txBody>
                    <a:bodyPr/>
                    <a:lstStyle/>
                    <a:p>
                      <a:r>
                        <a:rPr lang="en-US" dirty="0"/>
                        <a:t>2016</a:t>
                      </a:r>
                    </a:p>
                  </a:txBody>
                  <a:tcPr/>
                </a:tc>
                <a:tc>
                  <a:txBody>
                    <a:bodyPr/>
                    <a:lstStyle/>
                    <a:p>
                      <a:r>
                        <a:rPr lang="en-US" dirty="0"/>
                        <a:t>238</a:t>
                      </a:r>
                    </a:p>
                  </a:txBody>
                  <a:tcPr/>
                </a:tc>
                <a:tc>
                  <a:txBody>
                    <a:bodyPr/>
                    <a:lstStyle/>
                    <a:p>
                      <a:r>
                        <a:rPr lang="en-US" dirty="0"/>
                        <a:t>126</a:t>
                      </a:r>
                    </a:p>
                  </a:txBody>
                  <a:tcPr>
                    <a:lnR w="12700" cap="flat" cmpd="sng" algn="ctr">
                      <a:solidFill>
                        <a:schemeClr val="tx1"/>
                      </a:solidFill>
                      <a:prstDash val="solid"/>
                      <a:round/>
                      <a:headEnd type="none" w="med" len="med"/>
                      <a:tailEnd type="none" w="med" len="med"/>
                    </a:lnR>
                  </a:tcPr>
                </a:tc>
                <a:tc>
                  <a:txBody>
                    <a:bodyPr/>
                    <a:lstStyle/>
                    <a:p>
                      <a:r>
                        <a:rPr lang="en-US" dirty="0"/>
                        <a:t>7</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47</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512528699"/>
                  </a:ext>
                </a:extLst>
              </a:tr>
              <a:tr h="349256">
                <a:tc>
                  <a:txBody>
                    <a:bodyPr/>
                    <a:lstStyle/>
                    <a:p>
                      <a:r>
                        <a:rPr lang="en-US" dirty="0"/>
                        <a:t>2017</a:t>
                      </a:r>
                    </a:p>
                  </a:txBody>
                  <a:tcPr/>
                </a:tc>
                <a:tc>
                  <a:txBody>
                    <a:bodyPr/>
                    <a:lstStyle/>
                    <a:p>
                      <a:r>
                        <a:rPr lang="en-US" dirty="0"/>
                        <a:t>308</a:t>
                      </a:r>
                    </a:p>
                  </a:txBody>
                  <a:tcPr/>
                </a:tc>
                <a:tc>
                  <a:txBody>
                    <a:bodyPr/>
                    <a:lstStyle/>
                    <a:p>
                      <a:r>
                        <a:rPr lang="en-US" dirty="0"/>
                        <a:t>139</a:t>
                      </a:r>
                    </a:p>
                  </a:txBody>
                  <a:tcPr>
                    <a:lnR w="12700" cap="flat" cmpd="sng" algn="ctr">
                      <a:solidFill>
                        <a:schemeClr val="tx1"/>
                      </a:solidFill>
                      <a:prstDash val="solid"/>
                      <a:round/>
                      <a:headEnd type="none" w="med" len="med"/>
                      <a:tailEnd type="none" w="med" len="med"/>
                    </a:lnR>
                  </a:tcPr>
                </a:tc>
                <a:tc>
                  <a:txBody>
                    <a:bodyPr/>
                    <a:lstStyle/>
                    <a:p>
                      <a:r>
                        <a:rPr lang="en-US" dirty="0"/>
                        <a:t>27</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18</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1753746224"/>
                  </a:ext>
                </a:extLst>
              </a:tr>
              <a:tr h="349256">
                <a:tc>
                  <a:txBody>
                    <a:bodyPr/>
                    <a:lstStyle/>
                    <a:p>
                      <a:r>
                        <a:rPr lang="en-US" dirty="0"/>
                        <a:t>2018</a:t>
                      </a:r>
                    </a:p>
                  </a:txBody>
                  <a:tcPr/>
                </a:tc>
                <a:tc>
                  <a:txBody>
                    <a:bodyPr/>
                    <a:lstStyle/>
                    <a:p>
                      <a:r>
                        <a:rPr lang="en-US" dirty="0"/>
                        <a:t>299</a:t>
                      </a:r>
                    </a:p>
                  </a:txBody>
                  <a:tcPr/>
                </a:tc>
                <a:tc>
                  <a:txBody>
                    <a:bodyPr/>
                    <a:lstStyle/>
                    <a:p>
                      <a:r>
                        <a:rPr lang="en-US" dirty="0"/>
                        <a:t>141</a:t>
                      </a:r>
                    </a:p>
                  </a:txBody>
                  <a:tcPr>
                    <a:lnR w="12700" cap="flat" cmpd="sng" algn="ctr">
                      <a:solidFill>
                        <a:schemeClr val="tx1"/>
                      </a:solidFill>
                      <a:prstDash val="solid"/>
                      <a:round/>
                      <a:headEnd type="none" w="med" len="med"/>
                      <a:tailEnd type="none" w="med" len="med"/>
                    </a:lnR>
                  </a:tcPr>
                </a:tc>
                <a:tc>
                  <a:txBody>
                    <a:bodyPr/>
                    <a:lstStyle/>
                    <a:p>
                      <a:r>
                        <a:rPr lang="en-US" dirty="0"/>
                        <a:t>55</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49</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306296619"/>
                  </a:ext>
                </a:extLst>
              </a:tr>
              <a:tr h="349256">
                <a:tc>
                  <a:txBody>
                    <a:bodyPr/>
                    <a:lstStyle/>
                    <a:p>
                      <a:r>
                        <a:rPr lang="en-US" dirty="0"/>
                        <a:t>2019</a:t>
                      </a:r>
                    </a:p>
                  </a:txBody>
                  <a:tcPr>
                    <a:lnB w="12700" cap="flat" cmpd="sng" algn="ctr">
                      <a:solidFill>
                        <a:schemeClr val="tx1"/>
                      </a:solidFill>
                      <a:prstDash val="solid"/>
                      <a:round/>
                      <a:headEnd type="none" w="med" len="med"/>
                      <a:tailEnd type="none" w="med" len="med"/>
                    </a:lnB>
                  </a:tcPr>
                </a:tc>
                <a:tc>
                  <a:txBody>
                    <a:bodyPr/>
                    <a:lstStyle/>
                    <a:p>
                      <a:r>
                        <a:rPr lang="en-US" dirty="0"/>
                        <a:t>293</a:t>
                      </a:r>
                    </a:p>
                  </a:txBody>
                  <a:tcPr>
                    <a:lnB w="12700" cap="flat" cmpd="sng" algn="ctr">
                      <a:solidFill>
                        <a:schemeClr val="tx1"/>
                      </a:solidFill>
                      <a:prstDash val="solid"/>
                      <a:round/>
                      <a:headEnd type="none" w="med" len="med"/>
                      <a:tailEnd type="none" w="med" len="med"/>
                    </a:lnB>
                  </a:tcPr>
                </a:tc>
                <a:tc>
                  <a:txBody>
                    <a:bodyPr/>
                    <a:lstStyle/>
                    <a:p>
                      <a:r>
                        <a:rPr lang="en-US" dirty="0"/>
                        <a:t>132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10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40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026298937"/>
                  </a:ext>
                </a:extLst>
              </a:tr>
              <a:tr h="349256">
                <a:tc>
                  <a:txBody>
                    <a:bodyPr/>
                    <a:lstStyle/>
                    <a:p>
                      <a:r>
                        <a:rPr lang="en-US" dirty="0"/>
                        <a:t>2020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323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34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64783781"/>
                  </a:ext>
                </a:extLst>
              </a:tr>
              <a:tr h="349256">
                <a:tc>
                  <a:txBody>
                    <a:bodyPr/>
                    <a:lstStyle/>
                    <a:p>
                      <a:r>
                        <a:rPr lang="en-US" dirty="0"/>
                        <a:t>2021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342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18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364677746"/>
                  </a:ext>
                </a:extLst>
              </a:tr>
              <a:tr h="349256">
                <a:tc>
                  <a:txBody>
                    <a:bodyPr/>
                    <a:lstStyle/>
                    <a:p>
                      <a:r>
                        <a:rPr lang="en-US" dirty="0"/>
                        <a:t>2022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348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11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278127848"/>
                  </a:ext>
                </a:extLst>
              </a:tr>
              <a:tr h="349256">
                <a:tc>
                  <a:txBody>
                    <a:bodyPr/>
                    <a:lstStyle/>
                    <a:p>
                      <a:r>
                        <a:rPr lang="en-US" dirty="0"/>
                        <a:t>Totals</a:t>
                      </a:r>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a:t>407</a:t>
                      </a:r>
                    </a:p>
                  </a:txBody>
                  <a:tcPr>
                    <a:lnT w="12700" cap="flat" cmpd="sng" algn="ctr">
                      <a:solidFill>
                        <a:schemeClr val="tx1"/>
                      </a:solidFill>
                      <a:prstDash val="solid"/>
                      <a:round/>
                      <a:headEnd type="none" w="med" len="med"/>
                      <a:tailEnd type="none" w="med" len="med"/>
                    </a:lnT>
                    <a:solidFill>
                      <a:schemeClr val="accent3"/>
                    </a:solidFill>
                  </a:tcPr>
                </a:tc>
                <a:tc>
                  <a:txBody>
                    <a:bodyPr/>
                    <a:lstStyle/>
                    <a:p>
                      <a:r>
                        <a:rPr lang="en-US" dirty="0"/>
                        <a:t>467 (345)</a:t>
                      </a:r>
                    </a:p>
                  </a:txBody>
                  <a:tcPr>
                    <a:lnT w="12700" cap="flat" cmpd="sng" algn="ctr">
                      <a:solidFill>
                        <a:schemeClr val="tx1"/>
                      </a:solidFill>
                      <a:prstDash val="solid"/>
                      <a:round/>
                      <a:headEnd type="none" w="med" len="med"/>
                      <a:tailEnd type="none" w="med" len="med"/>
                    </a:lnT>
                    <a:solidFill>
                      <a:schemeClr val="accent3"/>
                    </a:solidFill>
                  </a:tcPr>
                </a:tc>
                <a:extLst>
                  <a:ext uri="{0D108BD9-81ED-4DB2-BD59-A6C34878D82A}">
                    <a16:rowId xmlns:a16="http://schemas.microsoft.com/office/drawing/2014/main" val="2294209675"/>
                  </a:ext>
                </a:extLst>
              </a:tr>
            </a:tbl>
          </a:graphicData>
        </a:graphic>
      </p:graphicFrame>
      <p:sp>
        <p:nvSpPr>
          <p:cNvPr id="4" name="TextBox 3">
            <a:extLst>
              <a:ext uri="{FF2B5EF4-FFF2-40B4-BE49-F238E27FC236}">
                <a16:creationId xmlns:a16="http://schemas.microsoft.com/office/drawing/2014/main" id="{A369183E-2C6A-4355-A118-8270BC9574E1}"/>
              </a:ext>
            </a:extLst>
          </p:cNvPr>
          <p:cNvSpPr txBox="1"/>
          <p:nvPr/>
        </p:nvSpPr>
        <p:spPr>
          <a:xfrm>
            <a:off x="8193129" y="1336660"/>
            <a:ext cx="2726955" cy="2862322"/>
          </a:xfrm>
          <a:prstGeom prst="rect">
            <a:avLst/>
          </a:prstGeom>
          <a:solidFill>
            <a:schemeClr val="bg1">
              <a:lumMod val="85000"/>
              <a:alpha val="42000"/>
            </a:schemeClr>
          </a:solidFill>
        </p:spPr>
        <p:txBody>
          <a:bodyPr wrap="square" rtlCol="0">
            <a:spAutoFit/>
          </a:bodyPr>
          <a:lstStyle/>
          <a:p>
            <a:r>
              <a:rPr lang="en-US" dirty="0"/>
              <a:t>Trends:</a:t>
            </a:r>
          </a:p>
          <a:p>
            <a:pPr marL="285750" indent="-285750">
              <a:buFont typeface="Arial" panose="020B0604020202020204" pitchFamily="34" charset="0"/>
              <a:buChar char="•"/>
            </a:pPr>
            <a:r>
              <a:rPr lang="en-US" dirty="0"/>
              <a:t>Consistent new detections</a:t>
            </a:r>
          </a:p>
          <a:p>
            <a:pPr marL="285750" indent="-285750">
              <a:buFont typeface="Arial" panose="020B0604020202020204" pitchFamily="34" charset="0"/>
              <a:buChar char="•"/>
            </a:pPr>
            <a:r>
              <a:rPr lang="en-US" dirty="0"/>
              <a:t>Consistent NLP</a:t>
            </a:r>
          </a:p>
          <a:p>
            <a:pPr marL="285750" indent="-285750">
              <a:buFont typeface="Arial" panose="020B0604020202020204" pitchFamily="34" charset="0"/>
              <a:buChar char="•"/>
            </a:pPr>
            <a:r>
              <a:rPr lang="en-US" dirty="0"/>
              <a:t>Locations decreasing slightly</a:t>
            </a:r>
          </a:p>
          <a:p>
            <a:pPr marL="285750" indent="-285750">
              <a:buFont typeface="Arial" panose="020B0604020202020204" pitchFamily="34" charset="0"/>
              <a:buChar char="•"/>
            </a:pPr>
            <a:r>
              <a:rPr lang="en-US" dirty="0"/>
              <a:t>Eradicated points vs new detections consistent or narrowing?</a:t>
            </a:r>
          </a:p>
        </p:txBody>
      </p:sp>
    </p:spTree>
    <p:extLst>
      <p:ext uri="{BB962C8B-B14F-4D97-AF65-F5344CB8AC3E}">
        <p14:creationId xmlns:p14="http://schemas.microsoft.com/office/powerpoint/2010/main" val="40291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Hoary Cress </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6" name="Chart 5">
            <a:extLst>
              <a:ext uri="{FF2B5EF4-FFF2-40B4-BE49-F238E27FC236}">
                <a16:creationId xmlns:a16="http://schemas.microsoft.com/office/drawing/2014/main" id="{E22C2D8A-9329-4819-9038-F0E100391BE0}"/>
              </a:ext>
            </a:extLst>
          </p:cNvPr>
          <p:cNvGraphicFramePr/>
          <p:nvPr>
            <p:extLst>
              <p:ext uri="{D42A27DB-BD31-4B8C-83A1-F6EECF244321}">
                <p14:modId xmlns:p14="http://schemas.microsoft.com/office/powerpoint/2010/main" val="1064822476"/>
              </p:ext>
            </p:extLst>
          </p:nvPr>
        </p:nvGraphicFramePr>
        <p:xfrm>
          <a:off x="1596358" y="1076325"/>
          <a:ext cx="7785767" cy="5235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41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Hoary Cress</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6" name="Chart 5">
            <a:extLst>
              <a:ext uri="{FF2B5EF4-FFF2-40B4-BE49-F238E27FC236}">
                <a16:creationId xmlns:a16="http://schemas.microsoft.com/office/drawing/2014/main" id="{E22C2D8A-9329-4819-9038-F0E100391BE0}"/>
              </a:ext>
            </a:extLst>
          </p:cNvPr>
          <p:cNvGraphicFramePr/>
          <p:nvPr>
            <p:extLst>
              <p:ext uri="{D42A27DB-BD31-4B8C-83A1-F6EECF244321}">
                <p14:modId xmlns:p14="http://schemas.microsoft.com/office/powerpoint/2010/main" val="3255361967"/>
              </p:ext>
            </p:extLst>
          </p:nvPr>
        </p:nvGraphicFramePr>
        <p:xfrm>
          <a:off x="1596358" y="1076325"/>
          <a:ext cx="7785767" cy="523523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8E60B99-8C3E-4345-B80A-AC2FD71903B5}"/>
              </a:ext>
            </a:extLst>
          </p:cNvPr>
          <p:cNvSpPr txBox="1"/>
          <p:nvPr/>
        </p:nvSpPr>
        <p:spPr>
          <a:xfrm>
            <a:off x="9752933" y="2202873"/>
            <a:ext cx="2104230" cy="369332"/>
          </a:xfrm>
          <a:prstGeom prst="rect">
            <a:avLst/>
          </a:prstGeom>
          <a:solidFill>
            <a:schemeClr val="bg1">
              <a:lumMod val="85000"/>
            </a:schemeClr>
          </a:solidFill>
        </p:spPr>
        <p:txBody>
          <a:bodyPr wrap="none" rtlCol="0">
            <a:spAutoFit/>
          </a:bodyPr>
          <a:lstStyle/>
          <a:p>
            <a:r>
              <a:rPr lang="en-US" dirty="0"/>
              <a:t>43.3% NLP Average</a:t>
            </a:r>
          </a:p>
        </p:txBody>
      </p:sp>
    </p:spTree>
    <p:extLst>
      <p:ext uri="{BB962C8B-B14F-4D97-AF65-F5344CB8AC3E}">
        <p14:creationId xmlns:p14="http://schemas.microsoft.com/office/powerpoint/2010/main" val="233424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Leafy Spurge - Winning?</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8" name="Table 6">
            <a:extLst>
              <a:ext uri="{FF2B5EF4-FFF2-40B4-BE49-F238E27FC236}">
                <a16:creationId xmlns:a16="http://schemas.microsoft.com/office/drawing/2014/main" id="{B2A3B6F7-84C7-45F4-BECC-FE0CBB27573F}"/>
              </a:ext>
            </a:extLst>
          </p:cNvPr>
          <p:cNvGraphicFramePr>
            <a:graphicFrameLocks noGrp="1"/>
          </p:cNvGraphicFramePr>
          <p:nvPr>
            <p:extLst>
              <p:ext uri="{D42A27DB-BD31-4B8C-83A1-F6EECF244321}">
                <p14:modId xmlns:p14="http://schemas.microsoft.com/office/powerpoint/2010/main" val="2213514412"/>
              </p:ext>
            </p:extLst>
          </p:nvPr>
        </p:nvGraphicFramePr>
        <p:xfrm>
          <a:off x="812896" y="1008039"/>
          <a:ext cx="6908183" cy="5669280"/>
        </p:xfrm>
        <a:graphic>
          <a:graphicData uri="http://schemas.openxmlformats.org/drawingml/2006/table">
            <a:tbl>
              <a:tblPr firstRow="1" bandRow="1">
                <a:tableStyleId>{93296810-A885-4BE3-A3E7-6D5BEEA58F35}</a:tableStyleId>
              </a:tblPr>
              <a:tblGrid>
                <a:gridCol w="1338710">
                  <a:extLst>
                    <a:ext uri="{9D8B030D-6E8A-4147-A177-3AD203B41FA5}">
                      <a16:colId xmlns:a16="http://schemas.microsoft.com/office/drawing/2014/main" val="1374531720"/>
                    </a:ext>
                  </a:extLst>
                </a:gridCol>
                <a:gridCol w="1338710">
                  <a:extLst>
                    <a:ext uri="{9D8B030D-6E8A-4147-A177-3AD203B41FA5}">
                      <a16:colId xmlns:a16="http://schemas.microsoft.com/office/drawing/2014/main" val="2408405013"/>
                    </a:ext>
                  </a:extLst>
                </a:gridCol>
                <a:gridCol w="1336384">
                  <a:extLst>
                    <a:ext uri="{9D8B030D-6E8A-4147-A177-3AD203B41FA5}">
                      <a16:colId xmlns:a16="http://schemas.microsoft.com/office/drawing/2014/main" val="416007673"/>
                    </a:ext>
                  </a:extLst>
                </a:gridCol>
                <a:gridCol w="1341036">
                  <a:extLst>
                    <a:ext uri="{9D8B030D-6E8A-4147-A177-3AD203B41FA5}">
                      <a16:colId xmlns:a16="http://schemas.microsoft.com/office/drawing/2014/main" val="2413696526"/>
                    </a:ext>
                  </a:extLst>
                </a:gridCol>
                <a:gridCol w="1553343">
                  <a:extLst>
                    <a:ext uri="{9D8B030D-6E8A-4147-A177-3AD203B41FA5}">
                      <a16:colId xmlns:a16="http://schemas.microsoft.com/office/drawing/2014/main" val="2591863472"/>
                    </a:ext>
                  </a:extLst>
                </a:gridCol>
              </a:tblGrid>
              <a:tr h="774854">
                <a:tc>
                  <a:txBody>
                    <a:bodyPr/>
                    <a:lstStyle/>
                    <a:p>
                      <a:r>
                        <a:rPr lang="en-US" dirty="0"/>
                        <a:t>Year</a:t>
                      </a:r>
                    </a:p>
                  </a:txBody>
                  <a:tcPr/>
                </a:tc>
                <a:tc>
                  <a:txBody>
                    <a:bodyPr/>
                    <a:lstStyle/>
                    <a:p>
                      <a:r>
                        <a:rPr lang="en-US" dirty="0"/>
                        <a:t>Locations</a:t>
                      </a:r>
                    </a:p>
                  </a:txBody>
                  <a:tcPr/>
                </a:tc>
                <a:tc>
                  <a:txBody>
                    <a:bodyPr/>
                    <a:lstStyle/>
                    <a:p>
                      <a:r>
                        <a:rPr lang="en-US" dirty="0"/>
                        <a:t>No Live Plants or Wash out</a:t>
                      </a:r>
                    </a:p>
                  </a:txBody>
                  <a:tcPr/>
                </a:tc>
                <a:tc>
                  <a:txBody>
                    <a:bodyPr/>
                    <a:lstStyle/>
                    <a:p>
                      <a:r>
                        <a:rPr lang="en-US" dirty="0"/>
                        <a:t>Eradicated Points</a:t>
                      </a:r>
                    </a:p>
                  </a:txBody>
                  <a:tcPr/>
                </a:tc>
                <a:tc>
                  <a:txBody>
                    <a:bodyPr/>
                    <a:lstStyle/>
                    <a:p>
                      <a:r>
                        <a:rPr lang="en-US" dirty="0"/>
                        <a:t>New infestations detected</a:t>
                      </a:r>
                    </a:p>
                  </a:txBody>
                  <a:tcPr/>
                </a:tc>
                <a:extLst>
                  <a:ext uri="{0D108BD9-81ED-4DB2-BD59-A6C34878D82A}">
                    <a16:rowId xmlns:a16="http://schemas.microsoft.com/office/drawing/2014/main" val="2138979757"/>
                  </a:ext>
                </a:extLst>
              </a:tr>
              <a:tr h="314246">
                <a:tc>
                  <a:txBody>
                    <a:bodyPr/>
                    <a:lstStyle/>
                    <a:p>
                      <a:r>
                        <a:rPr lang="en-US" dirty="0"/>
                        <a:t>2011</a:t>
                      </a:r>
                    </a:p>
                  </a:txBody>
                  <a:tcPr/>
                </a:tc>
                <a:tc>
                  <a:txBody>
                    <a:bodyPr/>
                    <a:lstStyle/>
                    <a:p>
                      <a:r>
                        <a:rPr lang="en-US" dirty="0"/>
                        <a:t>169</a:t>
                      </a:r>
                    </a:p>
                  </a:txBody>
                  <a:tcPr/>
                </a:tc>
                <a:tc>
                  <a:txBody>
                    <a:bodyPr/>
                    <a:lstStyle/>
                    <a:p>
                      <a:r>
                        <a:rPr lang="en-US" dirty="0"/>
                        <a:t>93</a:t>
                      </a:r>
                    </a:p>
                  </a:txBody>
                  <a:tcPr/>
                </a:tc>
                <a:tc>
                  <a:txBody>
                    <a:bodyPr/>
                    <a:lstStyle/>
                    <a:p>
                      <a:r>
                        <a:rPr lang="en-US" dirty="0"/>
                        <a:t>0</a:t>
                      </a:r>
                    </a:p>
                  </a:txBody>
                  <a:tcPr/>
                </a:tc>
                <a:tc>
                  <a:txBody>
                    <a:bodyPr/>
                    <a:lstStyle/>
                    <a:p>
                      <a:r>
                        <a:rPr lang="en-US" dirty="0"/>
                        <a:t>55</a:t>
                      </a:r>
                    </a:p>
                  </a:txBody>
                  <a:tcPr/>
                </a:tc>
                <a:extLst>
                  <a:ext uri="{0D108BD9-81ED-4DB2-BD59-A6C34878D82A}">
                    <a16:rowId xmlns:a16="http://schemas.microsoft.com/office/drawing/2014/main" val="786623783"/>
                  </a:ext>
                </a:extLst>
              </a:tr>
              <a:tr h="314246">
                <a:tc>
                  <a:txBody>
                    <a:bodyPr/>
                    <a:lstStyle/>
                    <a:p>
                      <a:r>
                        <a:rPr lang="en-US" dirty="0"/>
                        <a:t>2012</a:t>
                      </a:r>
                    </a:p>
                  </a:txBody>
                  <a:tcPr/>
                </a:tc>
                <a:tc>
                  <a:txBody>
                    <a:bodyPr/>
                    <a:lstStyle/>
                    <a:p>
                      <a:r>
                        <a:rPr lang="en-US" dirty="0"/>
                        <a:t>151</a:t>
                      </a:r>
                    </a:p>
                  </a:txBody>
                  <a:tcPr/>
                </a:tc>
                <a:tc>
                  <a:txBody>
                    <a:bodyPr/>
                    <a:lstStyle/>
                    <a:p>
                      <a:r>
                        <a:rPr lang="en-US" dirty="0"/>
                        <a:t>77</a:t>
                      </a:r>
                    </a:p>
                  </a:txBody>
                  <a:tcPr/>
                </a:tc>
                <a:tc>
                  <a:txBody>
                    <a:bodyPr/>
                    <a:lstStyle/>
                    <a:p>
                      <a:r>
                        <a:rPr lang="en-US" dirty="0"/>
                        <a:t>0</a:t>
                      </a:r>
                    </a:p>
                  </a:txBody>
                  <a:tcPr/>
                </a:tc>
                <a:tc>
                  <a:txBody>
                    <a:bodyPr/>
                    <a:lstStyle/>
                    <a:p>
                      <a:r>
                        <a:rPr lang="en-US" dirty="0"/>
                        <a:t>34</a:t>
                      </a:r>
                    </a:p>
                  </a:txBody>
                  <a:tcPr/>
                </a:tc>
                <a:extLst>
                  <a:ext uri="{0D108BD9-81ED-4DB2-BD59-A6C34878D82A}">
                    <a16:rowId xmlns:a16="http://schemas.microsoft.com/office/drawing/2014/main" val="1182551170"/>
                  </a:ext>
                </a:extLst>
              </a:tr>
              <a:tr h="314246">
                <a:tc>
                  <a:txBody>
                    <a:bodyPr/>
                    <a:lstStyle/>
                    <a:p>
                      <a:r>
                        <a:rPr lang="en-US" dirty="0"/>
                        <a:t>2013</a:t>
                      </a:r>
                    </a:p>
                  </a:txBody>
                  <a:tcPr/>
                </a:tc>
                <a:tc>
                  <a:txBody>
                    <a:bodyPr/>
                    <a:lstStyle/>
                    <a:p>
                      <a:r>
                        <a:rPr lang="en-US" dirty="0"/>
                        <a:t>168</a:t>
                      </a:r>
                    </a:p>
                  </a:txBody>
                  <a:tcPr/>
                </a:tc>
                <a:tc>
                  <a:txBody>
                    <a:bodyPr/>
                    <a:lstStyle/>
                    <a:p>
                      <a:r>
                        <a:rPr lang="en-US" dirty="0"/>
                        <a:t>88</a:t>
                      </a:r>
                    </a:p>
                  </a:txBody>
                  <a:tcPr/>
                </a:tc>
                <a:tc>
                  <a:txBody>
                    <a:bodyPr/>
                    <a:lstStyle/>
                    <a:p>
                      <a:r>
                        <a:rPr lang="en-US" dirty="0"/>
                        <a:t>0</a:t>
                      </a:r>
                    </a:p>
                  </a:txBody>
                  <a:tcPr/>
                </a:tc>
                <a:tc>
                  <a:txBody>
                    <a:bodyPr/>
                    <a:lstStyle/>
                    <a:p>
                      <a:r>
                        <a:rPr lang="en-US" dirty="0"/>
                        <a:t>20</a:t>
                      </a:r>
                    </a:p>
                  </a:txBody>
                  <a:tcPr/>
                </a:tc>
                <a:extLst>
                  <a:ext uri="{0D108BD9-81ED-4DB2-BD59-A6C34878D82A}">
                    <a16:rowId xmlns:a16="http://schemas.microsoft.com/office/drawing/2014/main" val="1704921886"/>
                  </a:ext>
                </a:extLst>
              </a:tr>
              <a:tr h="314246">
                <a:tc>
                  <a:txBody>
                    <a:bodyPr/>
                    <a:lstStyle/>
                    <a:p>
                      <a:r>
                        <a:rPr lang="en-US" dirty="0"/>
                        <a:t>2014</a:t>
                      </a:r>
                    </a:p>
                  </a:txBody>
                  <a:tcPr/>
                </a:tc>
                <a:tc>
                  <a:txBody>
                    <a:bodyPr/>
                    <a:lstStyle/>
                    <a:p>
                      <a:r>
                        <a:rPr lang="en-US" dirty="0"/>
                        <a:t>181</a:t>
                      </a:r>
                    </a:p>
                  </a:txBody>
                  <a:tcPr/>
                </a:tc>
                <a:tc>
                  <a:txBody>
                    <a:bodyPr/>
                    <a:lstStyle/>
                    <a:p>
                      <a:r>
                        <a:rPr lang="en-US" dirty="0"/>
                        <a:t>93</a:t>
                      </a:r>
                    </a:p>
                  </a:txBody>
                  <a:tcPr/>
                </a:tc>
                <a:tc>
                  <a:txBody>
                    <a:bodyPr/>
                    <a:lstStyle/>
                    <a:p>
                      <a:r>
                        <a:rPr lang="en-US" dirty="0"/>
                        <a:t>0</a:t>
                      </a:r>
                    </a:p>
                  </a:txBody>
                  <a:tcPr>
                    <a:lnB w="12700" cap="flat" cmpd="sng" algn="ctr">
                      <a:solidFill>
                        <a:schemeClr val="tx1"/>
                      </a:solidFill>
                      <a:prstDash val="solid"/>
                      <a:round/>
                      <a:headEnd type="none" w="med" len="med"/>
                      <a:tailEnd type="none" w="med" len="med"/>
                    </a:lnB>
                  </a:tcPr>
                </a:tc>
                <a:tc>
                  <a:txBody>
                    <a:bodyPr/>
                    <a:lstStyle/>
                    <a:p>
                      <a:r>
                        <a:rPr lang="en-US" dirty="0"/>
                        <a:t>21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5698886"/>
                  </a:ext>
                </a:extLst>
              </a:tr>
              <a:tr h="314246">
                <a:tc>
                  <a:txBody>
                    <a:bodyPr/>
                    <a:lstStyle/>
                    <a:p>
                      <a:r>
                        <a:rPr lang="en-US" dirty="0"/>
                        <a:t>2015</a:t>
                      </a:r>
                    </a:p>
                  </a:txBody>
                  <a:tcPr/>
                </a:tc>
                <a:tc>
                  <a:txBody>
                    <a:bodyPr/>
                    <a:lstStyle/>
                    <a:p>
                      <a:r>
                        <a:rPr lang="en-US" dirty="0"/>
                        <a:t>249</a:t>
                      </a:r>
                    </a:p>
                  </a:txBody>
                  <a:tcPr/>
                </a:tc>
                <a:tc>
                  <a:txBody>
                    <a:bodyPr/>
                    <a:lstStyle/>
                    <a:p>
                      <a:r>
                        <a:rPr lang="en-US" dirty="0"/>
                        <a:t>34</a:t>
                      </a:r>
                    </a:p>
                  </a:txBody>
                  <a:tcPr>
                    <a:lnR w="12700" cap="flat" cmpd="sng" algn="ctr">
                      <a:solidFill>
                        <a:schemeClr val="tx1"/>
                      </a:solidFill>
                      <a:prstDash val="solid"/>
                      <a:round/>
                      <a:headEnd type="none" w="med" len="med"/>
                      <a:tailEnd type="none" w="med" len="med"/>
                    </a:lnR>
                  </a:tcPr>
                </a:tc>
                <a:tc>
                  <a:txBody>
                    <a:bodyPr/>
                    <a:lstStyle/>
                    <a:p>
                      <a:r>
                        <a:rPr lang="en-US" dirty="0"/>
                        <a:t>11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solidFill>
                  </a:tcPr>
                </a:tc>
                <a:tc>
                  <a:txBody>
                    <a:bodyPr/>
                    <a:lstStyle/>
                    <a:p>
                      <a:r>
                        <a:rPr lang="en-US" dirty="0"/>
                        <a:t>70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solidFill>
                  </a:tcPr>
                </a:tc>
                <a:extLst>
                  <a:ext uri="{0D108BD9-81ED-4DB2-BD59-A6C34878D82A}">
                    <a16:rowId xmlns:a16="http://schemas.microsoft.com/office/drawing/2014/main" val="2956318780"/>
                  </a:ext>
                </a:extLst>
              </a:tr>
              <a:tr h="314246">
                <a:tc>
                  <a:txBody>
                    <a:bodyPr/>
                    <a:lstStyle/>
                    <a:p>
                      <a:r>
                        <a:rPr lang="en-US" dirty="0"/>
                        <a:t>2016</a:t>
                      </a:r>
                    </a:p>
                  </a:txBody>
                  <a:tcPr/>
                </a:tc>
                <a:tc>
                  <a:txBody>
                    <a:bodyPr/>
                    <a:lstStyle/>
                    <a:p>
                      <a:r>
                        <a:rPr lang="en-US" dirty="0"/>
                        <a:t>308</a:t>
                      </a:r>
                    </a:p>
                  </a:txBody>
                  <a:tcPr/>
                </a:tc>
                <a:tc>
                  <a:txBody>
                    <a:bodyPr/>
                    <a:lstStyle/>
                    <a:p>
                      <a:r>
                        <a:rPr lang="en-US" dirty="0"/>
                        <a:t>108</a:t>
                      </a:r>
                    </a:p>
                  </a:txBody>
                  <a:tcPr>
                    <a:lnR w="12700" cap="flat" cmpd="sng" algn="ctr">
                      <a:solidFill>
                        <a:schemeClr val="tx1"/>
                      </a:solidFill>
                      <a:prstDash val="solid"/>
                      <a:round/>
                      <a:headEnd type="none" w="med" len="med"/>
                      <a:tailEnd type="none" w="med" len="med"/>
                    </a:lnR>
                  </a:tcPr>
                </a:tc>
                <a:tc>
                  <a:txBody>
                    <a:bodyPr/>
                    <a:lstStyle/>
                    <a:p>
                      <a:r>
                        <a:rPr lang="en-US" dirty="0"/>
                        <a:t>138</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29</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512528699"/>
                  </a:ext>
                </a:extLst>
              </a:tr>
              <a:tr h="314246">
                <a:tc>
                  <a:txBody>
                    <a:bodyPr/>
                    <a:lstStyle/>
                    <a:p>
                      <a:r>
                        <a:rPr lang="en-US" dirty="0"/>
                        <a:t>2017</a:t>
                      </a:r>
                    </a:p>
                  </a:txBody>
                  <a:tcPr/>
                </a:tc>
                <a:tc>
                  <a:txBody>
                    <a:bodyPr/>
                    <a:lstStyle/>
                    <a:p>
                      <a:r>
                        <a:rPr lang="en-US" dirty="0"/>
                        <a:t>275</a:t>
                      </a:r>
                    </a:p>
                  </a:txBody>
                  <a:tcPr/>
                </a:tc>
                <a:tc>
                  <a:txBody>
                    <a:bodyPr/>
                    <a:lstStyle/>
                    <a:p>
                      <a:r>
                        <a:rPr lang="en-US" dirty="0"/>
                        <a:t>92</a:t>
                      </a:r>
                    </a:p>
                  </a:txBody>
                  <a:tcPr>
                    <a:lnR w="12700" cap="flat" cmpd="sng" algn="ctr">
                      <a:solidFill>
                        <a:schemeClr val="tx1"/>
                      </a:solidFill>
                      <a:prstDash val="solid"/>
                      <a:round/>
                      <a:headEnd type="none" w="med" len="med"/>
                      <a:tailEnd type="none" w="med" len="med"/>
                    </a:lnR>
                  </a:tcPr>
                </a:tc>
                <a:tc>
                  <a:txBody>
                    <a:bodyPr/>
                    <a:lstStyle/>
                    <a:p>
                      <a:r>
                        <a:rPr lang="en-US" dirty="0"/>
                        <a:t>28</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21</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1753746224"/>
                  </a:ext>
                </a:extLst>
              </a:tr>
              <a:tr h="314246">
                <a:tc>
                  <a:txBody>
                    <a:bodyPr/>
                    <a:lstStyle/>
                    <a:p>
                      <a:r>
                        <a:rPr lang="en-US" dirty="0"/>
                        <a:t>2018</a:t>
                      </a:r>
                    </a:p>
                  </a:txBody>
                  <a:tcPr/>
                </a:tc>
                <a:tc>
                  <a:txBody>
                    <a:bodyPr/>
                    <a:lstStyle/>
                    <a:p>
                      <a:r>
                        <a:rPr lang="en-US" dirty="0"/>
                        <a:t>276</a:t>
                      </a:r>
                    </a:p>
                  </a:txBody>
                  <a:tcPr/>
                </a:tc>
                <a:tc>
                  <a:txBody>
                    <a:bodyPr/>
                    <a:lstStyle/>
                    <a:p>
                      <a:r>
                        <a:rPr lang="en-US" dirty="0"/>
                        <a:t>102</a:t>
                      </a:r>
                    </a:p>
                  </a:txBody>
                  <a:tcPr>
                    <a:lnR w="12700" cap="flat" cmpd="sng" algn="ctr">
                      <a:solidFill>
                        <a:schemeClr val="tx1"/>
                      </a:solidFill>
                      <a:prstDash val="solid"/>
                      <a:round/>
                      <a:headEnd type="none" w="med" len="med"/>
                      <a:tailEnd type="none" w="med" len="med"/>
                    </a:lnR>
                  </a:tcPr>
                </a:tc>
                <a:tc>
                  <a:txBody>
                    <a:bodyPr/>
                    <a:lstStyle/>
                    <a:p>
                      <a:r>
                        <a:rPr lang="en-US" dirty="0"/>
                        <a:t>16</a:t>
                      </a:r>
                    </a:p>
                  </a:txBody>
                  <a:tcPr>
                    <a:lnL w="12700" cap="flat" cmpd="sng" algn="ctr">
                      <a:solidFill>
                        <a:schemeClr val="tx1"/>
                      </a:solidFill>
                      <a:prstDash val="solid"/>
                      <a:round/>
                      <a:headEnd type="none" w="med" len="med"/>
                      <a:tailEnd type="none" w="med" len="med"/>
                    </a:lnL>
                    <a:solidFill>
                      <a:schemeClr val="accent3"/>
                    </a:solidFill>
                  </a:tcPr>
                </a:tc>
                <a:tc>
                  <a:txBody>
                    <a:bodyPr/>
                    <a:lstStyle/>
                    <a:p>
                      <a:r>
                        <a:rPr lang="en-US" dirty="0"/>
                        <a:t>24</a:t>
                      </a:r>
                    </a:p>
                  </a:txBody>
                  <a:tcP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306296619"/>
                  </a:ext>
                </a:extLst>
              </a:tr>
              <a:tr h="314246">
                <a:tc>
                  <a:txBody>
                    <a:bodyPr/>
                    <a:lstStyle/>
                    <a:p>
                      <a:r>
                        <a:rPr lang="en-US" dirty="0"/>
                        <a:t>2019</a:t>
                      </a:r>
                    </a:p>
                  </a:txBody>
                  <a:tcPr>
                    <a:lnB w="12700" cap="flat" cmpd="sng" algn="ctr">
                      <a:solidFill>
                        <a:schemeClr val="tx1"/>
                      </a:solidFill>
                      <a:prstDash val="solid"/>
                      <a:round/>
                      <a:headEnd type="none" w="med" len="med"/>
                      <a:tailEnd type="none" w="med" len="med"/>
                    </a:lnB>
                  </a:tcPr>
                </a:tc>
                <a:tc>
                  <a:txBody>
                    <a:bodyPr/>
                    <a:lstStyle/>
                    <a:p>
                      <a:r>
                        <a:rPr lang="en-US" dirty="0"/>
                        <a:t>281</a:t>
                      </a:r>
                    </a:p>
                  </a:txBody>
                  <a:tcPr>
                    <a:lnB w="12700" cap="flat" cmpd="sng" algn="ctr">
                      <a:solidFill>
                        <a:schemeClr val="tx1"/>
                      </a:solidFill>
                      <a:prstDash val="solid"/>
                      <a:round/>
                      <a:headEnd type="none" w="med" len="med"/>
                      <a:tailEnd type="none" w="med" len="med"/>
                    </a:lnB>
                  </a:tcPr>
                </a:tc>
                <a:tc>
                  <a:txBody>
                    <a:bodyPr/>
                    <a:lstStyle/>
                    <a:p>
                      <a:r>
                        <a:rPr lang="en-US" dirty="0"/>
                        <a:t>122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a:t>20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10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026298937"/>
                  </a:ext>
                </a:extLst>
              </a:tr>
              <a:tr h="314246">
                <a:tc>
                  <a:txBody>
                    <a:bodyPr/>
                    <a:lstStyle/>
                    <a:p>
                      <a:r>
                        <a:rPr lang="en-US" dirty="0"/>
                        <a:t>2020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273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14</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17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422369846"/>
                  </a:ext>
                </a:extLst>
              </a:tr>
              <a:tr h="314246">
                <a:tc>
                  <a:txBody>
                    <a:bodyPr/>
                    <a:lstStyle/>
                    <a:p>
                      <a:r>
                        <a:rPr lang="en-US" dirty="0"/>
                        <a:t>2021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259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24</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012655959"/>
                  </a:ext>
                </a:extLst>
              </a:tr>
              <a:tr h="314246">
                <a:tc>
                  <a:txBody>
                    <a:bodyPr/>
                    <a:lstStyle/>
                    <a:p>
                      <a:r>
                        <a:rPr lang="en-US" dirty="0"/>
                        <a:t>2022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266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032403065"/>
                  </a:ext>
                </a:extLst>
              </a:tr>
              <a:tr h="314246">
                <a:tc>
                  <a:txBody>
                    <a:bodyPr/>
                    <a:lstStyle/>
                    <a:p>
                      <a:r>
                        <a:rPr lang="en-US" dirty="0"/>
                        <a:t>Totals</a:t>
                      </a:r>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a:t>262</a:t>
                      </a:r>
                    </a:p>
                  </a:txBody>
                  <a:tcPr>
                    <a:lnT w="12700" cap="flat" cmpd="sng" algn="ctr">
                      <a:solidFill>
                        <a:schemeClr val="tx1"/>
                      </a:solidFill>
                      <a:prstDash val="solid"/>
                      <a:round/>
                      <a:headEnd type="none" w="med" len="med"/>
                      <a:tailEnd type="none" w="med" len="med"/>
                    </a:lnT>
                    <a:solidFill>
                      <a:schemeClr val="accent3"/>
                    </a:solidFill>
                  </a:tcPr>
                </a:tc>
                <a:tc>
                  <a:txBody>
                    <a:bodyPr/>
                    <a:lstStyle/>
                    <a:p>
                      <a:r>
                        <a:rPr lang="en-US" dirty="0"/>
                        <a:t>326 (196)</a:t>
                      </a:r>
                    </a:p>
                  </a:txBody>
                  <a:tcPr>
                    <a:lnT w="12700" cap="flat" cmpd="sng" algn="ctr">
                      <a:solidFill>
                        <a:schemeClr val="tx1"/>
                      </a:solidFill>
                      <a:prstDash val="solid"/>
                      <a:round/>
                      <a:headEnd type="none" w="med" len="med"/>
                      <a:tailEnd type="none" w="med" len="med"/>
                    </a:lnT>
                    <a:solidFill>
                      <a:schemeClr val="accent3"/>
                    </a:solidFill>
                  </a:tcPr>
                </a:tc>
                <a:extLst>
                  <a:ext uri="{0D108BD9-81ED-4DB2-BD59-A6C34878D82A}">
                    <a16:rowId xmlns:a16="http://schemas.microsoft.com/office/drawing/2014/main" val="2294209675"/>
                  </a:ext>
                </a:extLst>
              </a:tr>
            </a:tbl>
          </a:graphicData>
        </a:graphic>
      </p:graphicFrame>
      <p:sp>
        <p:nvSpPr>
          <p:cNvPr id="4" name="TextBox 3">
            <a:extLst>
              <a:ext uri="{FF2B5EF4-FFF2-40B4-BE49-F238E27FC236}">
                <a16:creationId xmlns:a16="http://schemas.microsoft.com/office/drawing/2014/main" id="{A369183E-2C6A-4355-A118-8270BC9574E1}"/>
              </a:ext>
            </a:extLst>
          </p:cNvPr>
          <p:cNvSpPr txBox="1"/>
          <p:nvPr/>
        </p:nvSpPr>
        <p:spPr>
          <a:xfrm>
            <a:off x="8266292" y="1896870"/>
            <a:ext cx="3377184" cy="2308324"/>
          </a:xfrm>
          <a:prstGeom prst="rect">
            <a:avLst/>
          </a:prstGeom>
          <a:solidFill>
            <a:schemeClr val="bg1">
              <a:lumMod val="85000"/>
              <a:alpha val="42000"/>
            </a:schemeClr>
          </a:solidFill>
        </p:spPr>
        <p:txBody>
          <a:bodyPr wrap="square" rtlCol="0">
            <a:spAutoFit/>
          </a:bodyPr>
          <a:lstStyle/>
          <a:p>
            <a:r>
              <a:rPr lang="en-US" dirty="0"/>
              <a:t>Trends:</a:t>
            </a:r>
          </a:p>
          <a:p>
            <a:pPr marL="285750" indent="-285750">
              <a:buFont typeface="Arial" panose="020B0604020202020204" pitchFamily="34" charset="0"/>
              <a:buChar char="•"/>
            </a:pPr>
            <a:r>
              <a:rPr lang="en-US" dirty="0"/>
              <a:t>New detections decreasing</a:t>
            </a:r>
          </a:p>
          <a:p>
            <a:pPr marL="285750" indent="-285750">
              <a:buFont typeface="Arial" panose="020B0604020202020204" pitchFamily="34" charset="0"/>
              <a:buChar char="•"/>
            </a:pPr>
            <a:r>
              <a:rPr lang="en-US" dirty="0"/>
              <a:t>Eradicated points consistent</a:t>
            </a:r>
          </a:p>
          <a:p>
            <a:pPr marL="285750" indent="-285750">
              <a:buFont typeface="Arial" panose="020B0604020202020204" pitchFamily="34" charset="0"/>
              <a:buChar char="•"/>
            </a:pPr>
            <a:r>
              <a:rPr lang="en-US" dirty="0"/>
              <a:t>No live plants substantial</a:t>
            </a:r>
          </a:p>
          <a:p>
            <a:pPr marL="285750" indent="-285750">
              <a:buFont typeface="Arial" panose="020B0604020202020204" pitchFamily="34" charset="0"/>
              <a:buChar char="•"/>
            </a:pPr>
            <a:r>
              <a:rPr lang="en-US" dirty="0"/>
              <a:t>Master weed layer has 529 records, EDRR file for 2021 had 276.  -253 Net</a:t>
            </a:r>
          </a:p>
          <a:p>
            <a:endParaRPr lang="en-US" dirty="0"/>
          </a:p>
        </p:txBody>
      </p:sp>
    </p:spTree>
    <p:extLst>
      <p:ext uri="{BB962C8B-B14F-4D97-AF65-F5344CB8AC3E}">
        <p14:creationId xmlns:p14="http://schemas.microsoft.com/office/powerpoint/2010/main" val="384908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Leafy Spurge</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6" name="Chart 5">
            <a:extLst>
              <a:ext uri="{FF2B5EF4-FFF2-40B4-BE49-F238E27FC236}">
                <a16:creationId xmlns:a16="http://schemas.microsoft.com/office/drawing/2014/main" id="{E22C2D8A-9329-4819-9038-F0E100391BE0}"/>
              </a:ext>
            </a:extLst>
          </p:cNvPr>
          <p:cNvGraphicFramePr/>
          <p:nvPr>
            <p:extLst>
              <p:ext uri="{D42A27DB-BD31-4B8C-83A1-F6EECF244321}">
                <p14:modId xmlns:p14="http://schemas.microsoft.com/office/powerpoint/2010/main" val="693562911"/>
              </p:ext>
            </p:extLst>
          </p:nvPr>
        </p:nvGraphicFramePr>
        <p:xfrm>
          <a:off x="1596358" y="1076325"/>
          <a:ext cx="7785767" cy="5235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888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49116" y="3509627"/>
            <a:ext cx="3863221" cy="720000"/>
          </a:xfrm>
        </p:spPr>
        <p:txBody>
          <a:bodyPr>
            <a:normAutofit fontScale="90000"/>
          </a:bodyPr>
          <a:lstStyle/>
          <a:p>
            <a:r>
              <a:rPr lang="en-US" dirty="0">
                <a:solidFill>
                  <a:schemeClr val="tx1">
                    <a:lumMod val="65000"/>
                    <a:lumOff val="35000"/>
                  </a:schemeClr>
                </a:solidFill>
              </a:rPr>
              <a:t>About Us</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3426265" y="3622551"/>
            <a:ext cx="7576457" cy="1319999"/>
          </a:xfrm>
          <a:solidFill>
            <a:srgbClr val="FFFFFF">
              <a:shade val="85000"/>
              <a:alpha val="79000"/>
            </a:srgbClr>
          </a:solidFill>
        </p:spPr>
        <p:txBody>
          <a:bodyPr>
            <a:normAutofit/>
          </a:bodyPr>
          <a:lstStyle/>
          <a:p>
            <a:pPr algn="l"/>
            <a:r>
              <a:rPr lang="en-US" sz="2000" noProof="1">
                <a:solidFill>
                  <a:schemeClr val="tx1">
                    <a:lumMod val="75000"/>
                    <a:lumOff val="25000"/>
                  </a:schemeClr>
                </a:solidFill>
              </a:rPr>
              <a:t>Special District mandated by State Statute, to </a:t>
            </a:r>
            <a:r>
              <a:rPr lang="en-US" sz="2000" dirty="0">
                <a:solidFill>
                  <a:schemeClr val="tx1">
                    <a:lumMod val="75000"/>
                    <a:lumOff val="25000"/>
                  </a:schemeClr>
                </a:solidFill>
              </a:rPr>
              <a:t>implement and pursue an effective program for the control of designated and declared weeds and pests.</a:t>
            </a:r>
            <a:r>
              <a:rPr lang="en-US" sz="2000" noProof="1">
                <a:solidFill>
                  <a:schemeClr val="tx1">
                    <a:lumMod val="75000"/>
                    <a:lumOff val="25000"/>
                  </a:schemeClr>
                </a:solidFill>
              </a:rPr>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41583" y="5890543"/>
            <a:ext cx="2334303" cy="865857"/>
          </a:xfrm>
          <a:prstGeom prst="roundRect">
            <a:avLst>
              <a:gd name="adj" fmla="val 8594"/>
            </a:avLst>
          </a:prstGeom>
          <a:solidFill>
            <a:srgbClr val="FFFFFF">
              <a:shade val="85000"/>
            </a:srgbClr>
          </a:solidFill>
          <a:ln>
            <a:noFill/>
          </a:ln>
          <a:effectLst/>
        </p:spPr>
      </p:pic>
      <p:pic>
        <p:nvPicPr>
          <p:cNvPr id="2052" name="Picture 4">
            <a:extLst>
              <a:ext uri="{FF2B5EF4-FFF2-40B4-BE49-F238E27FC236}">
                <a16:creationId xmlns:a16="http://schemas.microsoft.com/office/drawing/2014/main" id="{E7F894B3-F94A-41AC-AB47-463E17013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477" y="207539"/>
            <a:ext cx="11511046" cy="2970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DF84AE-95DC-44B3-9FDF-9DA4FD5DA32E}"/>
              </a:ext>
            </a:extLst>
          </p:cNvPr>
          <p:cNvSpPr txBox="1"/>
          <p:nvPr/>
        </p:nvSpPr>
        <p:spPr>
          <a:xfrm>
            <a:off x="3426265" y="5141724"/>
            <a:ext cx="5810186" cy="1015663"/>
          </a:xfrm>
          <a:prstGeom prst="rect">
            <a:avLst/>
          </a:prstGeom>
          <a:solidFill>
            <a:schemeClr val="bg1">
              <a:lumMod val="95000"/>
              <a:alpha val="69000"/>
            </a:schemeClr>
          </a:solidFill>
        </p:spPr>
        <p:txBody>
          <a:bodyPr wrap="square" rtlCol="0">
            <a:spAutoFit/>
          </a:bodyPr>
          <a:lstStyle/>
          <a:p>
            <a:r>
              <a:rPr lang="en-US" sz="2000" dirty="0">
                <a:solidFill>
                  <a:schemeClr val="tx1">
                    <a:lumMod val="75000"/>
                    <a:lumOff val="25000"/>
                  </a:schemeClr>
                </a:solidFill>
              </a:rPr>
              <a:t>One of the gateway communities to Grand Teton and Yellowstone National Parks.</a:t>
            </a:r>
          </a:p>
          <a:p>
            <a:r>
              <a:rPr lang="en-US" sz="2000" dirty="0">
                <a:solidFill>
                  <a:schemeClr val="tx1">
                    <a:lumMod val="75000"/>
                    <a:lumOff val="25000"/>
                  </a:schemeClr>
                </a:solidFill>
              </a:rPr>
              <a:t>2021 over 5 million visits. </a:t>
            </a:r>
          </a:p>
        </p:txBody>
      </p:sp>
    </p:spTree>
    <p:extLst>
      <p:ext uri="{BB962C8B-B14F-4D97-AF65-F5344CB8AC3E}">
        <p14:creationId xmlns:p14="http://schemas.microsoft.com/office/powerpoint/2010/main" val="212272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Leafy Spurge</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6" name="Chart 5">
            <a:extLst>
              <a:ext uri="{FF2B5EF4-FFF2-40B4-BE49-F238E27FC236}">
                <a16:creationId xmlns:a16="http://schemas.microsoft.com/office/drawing/2014/main" id="{E22C2D8A-9329-4819-9038-F0E100391BE0}"/>
              </a:ext>
            </a:extLst>
          </p:cNvPr>
          <p:cNvGraphicFramePr/>
          <p:nvPr>
            <p:extLst>
              <p:ext uri="{D42A27DB-BD31-4B8C-83A1-F6EECF244321}">
                <p14:modId xmlns:p14="http://schemas.microsoft.com/office/powerpoint/2010/main" val="3367899117"/>
              </p:ext>
            </p:extLst>
          </p:nvPr>
        </p:nvGraphicFramePr>
        <p:xfrm>
          <a:off x="1720183" y="1076325"/>
          <a:ext cx="7785767" cy="523523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C43DAA4-79A0-4A10-B64B-459A22566D80}"/>
              </a:ext>
            </a:extLst>
          </p:cNvPr>
          <p:cNvSpPr txBox="1"/>
          <p:nvPr/>
        </p:nvSpPr>
        <p:spPr>
          <a:xfrm>
            <a:off x="9810344" y="2239518"/>
            <a:ext cx="2104230" cy="369332"/>
          </a:xfrm>
          <a:prstGeom prst="rect">
            <a:avLst/>
          </a:prstGeom>
          <a:solidFill>
            <a:schemeClr val="bg1">
              <a:lumMod val="85000"/>
            </a:schemeClr>
          </a:solidFill>
        </p:spPr>
        <p:txBody>
          <a:bodyPr wrap="none" rtlCol="0">
            <a:spAutoFit/>
          </a:bodyPr>
          <a:lstStyle/>
          <a:p>
            <a:r>
              <a:rPr lang="en-US" dirty="0"/>
              <a:t>42.8% NLP Average</a:t>
            </a:r>
          </a:p>
        </p:txBody>
      </p:sp>
      <p:sp>
        <p:nvSpPr>
          <p:cNvPr id="5" name="TextBox 4">
            <a:extLst>
              <a:ext uri="{FF2B5EF4-FFF2-40B4-BE49-F238E27FC236}">
                <a16:creationId xmlns:a16="http://schemas.microsoft.com/office/drawing/2014/main" id="{2A17D25B-DE8A-4631-B225-F2D3816D35E7}"/>
              </a:ext>
            </a:extLst>
          </p:cNvPr>
          <p:cNvSpPr txBox="1"/>
          <p:nvPr/>
        </p:nvSpPr>
        <p:spPr>
          <a:xfrm>
            <a:off x="9617247" y="2790182"/>
            <a:ext cx="2490425" cy="369332"/>
          </a:xfrm>
          <a:prstGeom prst="rect">
            <a:avLst/>
          </a:prstGeom>
          <a:solidFill>
            <a:schemeClr val="bg2">
              <a:lumMod val="90000"/>
            </a:schemeClr>
          </a:solidFill>
        </p:spPr>
        <p:txBody>
          <a:bodyPr wrap="none" rtlCol="0">
            <a:spAutoFit/>
          </a:bodyPr>
          <a:lstStyle/>
          <a:p>
            <a:r>
              <a:rPr lang="en-US" dirty="0"/>
              <a:t>45.3% NLP w/out 2015</a:t>
            </a:r>
          </a:p>
        </p:txBody>
      </p:sp>
    </p:spTree>
    <p:extLst>
      <p:ext uri="{BB962C8B-B14F-4D97-AF65-F5344CB8AC3E}">
        <p14:creationId xmlns:p14="http://schemas.microsoft.com/office/powerpoint/2010/main" val="39091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Summary</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sp>
        <p:nvSpPr>
          <p:cNvPr id="2" name="TextBox 1">
            <a:extLst>
              <a:ext uri="{FF2B5EF4-FFF2-40B4-BE49-F238E27FC236}">
                <a16:creationId xmlns:a16="http://schemas.microsoft.com/office/drawing/2014/main" id="{A1B98E2D-C993-4500-8DB4-8ACE45725E7B}"/>
              </a:ext>
            </a:extLst>
          </p:cNvPr>
          <p:cNvSpPr txBox="1"/>
          <p:nvPr/>
        </p:nvSpPr>
        <p:spPr>
          <a:xfrm>
            <a:off x="636057" y="892737"/>
            <a:ext cx="10541049" cy="7294305"/>
          </a:xfrm>
          <a:prstGeom prst="rect">
            <a:avLst/>
          </a:prstGeom>
          <a:noFill/>
        </p:spPr>
        <p:txBody>
          <a:bodyPr wrap="square" rtlCol="0">
            <a:spAutoFit/>
          </a:bodyPr>
          <a:lstStyle/>
          <a:p>
            <a:pPr marL="285750" indent="-285750">
              <a:buFont typeface="Arial" panose="020B0604020202020204" pitchFamily="34" charset="0"/>
              <a:buChar char="•"/>
            </a:pPr>
            <a:r>
              <a:rPr lang="en-US" dirty="0"/>
              <a:t>In the last 8 years, using EDRR methods, we have eradicated 365 more infestations than have been discovered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 average, 54% of the infestations visited have “No Live Plant” at the location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Phenology is extremely important when planning and scheduling an EDRR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By tracking treatments and presence data, we can tell the story of success to stakeholders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Even with hard to control species, success can be achieved</a:t>
            </a:r>
          </a:p>
          <a:p>
            <a:endParaRPr lang="en-US" dirty="0"/>
          </a:p>
          <a:p>
            <a:pPr algn="ctr"/>
            <a:r>
              <a:rPr lang="en-US" b="1" u="sng" dirty="0"/>
              <a:t>What is planned in the future?</a:t>
            </a:r>
          </a:p>
          <a:p>
            <a:endParaRPr lang="en-US" dirty="0"/>
          </a:p>
          <a:p>
            <a:pPr marL="285750" indent="-285750">
              <a:buFont typeface="Arial" panose="020B0604020202020204" pitchFamily="34" charset="0"/>
              <a:buChar char="•"/>
            </a:pPr>
            <a:r>
              <a:rPr lang="en-US" dirty="0"/>
              <a:t>We have begun looking at all other EDRR species to determine our success rates and are evaluating effectiveness for those species and are adjusting our treatment plan.</a:t>
            </a:r>
          </a:p>
          <a:p>
            <a:endParaRPr lang="en-US" dirty="0"/>
          </a:p>
          <a:p>
            <a:pPr marL="285750" indent="-285750">
              <a:buFont typeface="Arial" panose="020B0604020202020204" pitchFamily="34" charset="0"/>
              <a:buChar char="•"/>
            </a:pPr>
            <a:r>
              <a:rPr lang="en-US" dirty="0"/>
              <a:t>Have begun visiting sites twice per year</a:t>
            </a:r>
          </a:p>
          <a:p>
            <a:r>
              <a:rPr lang="en-US" dirty="0"/>
              <a:t>	 - Which species re-grow, emerge later, or need extra attention?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we continue to decrease points to visit, what species can we elevate to an EDRR </a:t>
            </a:r>
          </a:p>
          <a:p>
            <a:r>
              <a:rPr lang="en-US" dirty="0"/>
              <a:t>    program?</a:t>
            </a:r>
          </a:p>
          <a:p>
            <a:endParaRPr lang="en-US" dirty="0"/>
          </a:p>
          <a:p>
            <a:endParaRPr lang="en-US" dirty="0"/>
          </a:p>
          <a:p>
            <a:pPr algn="ctr"/>
            <a:endParaRPr lang="en-US" dirty="0"/>
          </a:p>
          <a:p>
            <a:pPr algn="ctr"/>
            <a:endParaRPr lang="en-US" dirty="0"/>
          </a:p>
        </p:txBody>
      </p:sp>
    </p:spTree>
    <p:extLst>
      <p:ext uri="{BB962C8B-B14F-4D97-AF65-F5344CB8AC3E}">
        <p14:creationId xmlns:p14="http://schemas.microsoft.com/office/powerpoint/2010/main" val="3544441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a:xfrm>
            <a:off x="-1528897" y="2772542"/>
            <a:ext cx="4303959" cy="271807"/>
          </a:xfrm>
        </p:spPr>
        <p:txBody>
          <a:bodyPr>
            <a:normAutofit fontScale="85000" lnSpcReduction="20000"/>
          </a:bodyPr>
          <a:lstStyle/>
          <a:p>
            <a:r>
              <a:rPr lang="en-US" noProof="1"/>
              <a:t>Mark Daluge</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a:xfrm>
            <a:off x="-358658" y="3079983"/>
            <a:ext cx="3093771" cy="342102"/>
          </a:xfrm>
        </p:spPr>
        <p:txBody>
          <a:bodyPr>
            <a:normAutofit/>
          </a:bodyPr>
          <a:lstStyle/>
          <a:p>
            <a:r>
              <a:rPr lang="en-US" sz="1200" dirty="0"/>
              <a:t>307-733-8419</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a:xfrm>
            <a:off x="-1051581" y="3433285"/>
            <a:ext cx="4303959" cy="252000"/>
          </a:xfrm>
        </p:spPr>
        <p:txBody>
          <a:bodyPr>
            <a:normAutofit fontScale="77500" lnSpcReduction="20000"/>
          </a:bodyPr>
          <a:lstStyle/>
          <a:p>
            <a:r>
              <a:rPr lang="en-US" dirty="0"/>
              <a:t>mdaluge@tcweed.org</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a:xfrm>
            <a:off x="-1334852" y="3721534"/>
            <a:ext cx="4305582" cy="252413"/>
          </a:xfrm>
        </p:spPr>
        <p:txBody>
          <a:bodyPr>
            <a:normAutofit fontScale="77500" lnSpcReduction="20000"/>
          </a:bodyPr>
          <a:lstStyle/>
          <a:p>
            <a:r>
              <a:rPr lang="en-US" dirty="0"/>
              <a:t>www.tcweed.org</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88228" y="277254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88228" y="3084100"/>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202876" y="3425383"/>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bwMode="gray">
          <a:xfrm>
            <a:off x="1202876" y="3689402"/>
            <a:ext cx="244786" cy="244786"/>
          </a:xfrm>
          <a:prstGeom prst="rect">
            <a:avLst/>
          </a:prstGeom>
        </p:spPr>
      </p:pic>
      <p:pic>
        <p:nvPicPr>
          <p:cNvPr id="2" name="Picture 1">
            <a:extLst>
              <a:ext uri="{FF2B5EF4-FFF2-40B4-BE49-F238E27FC236}">
                <a16:creationId xmlns:a16="http://schemas.microsoft.com/office/drawing/2014/main" id="{D0866641-A8B1-409B-95EC-30B73E62DCA8}"/>
              </a:ext>
            </a:extLst>
          </p:cNvPr>
          <p:cNvPicPr>
            <a:picLocks noChangeAspect="1"/>
          </p:cNvPicPr>
          <p:nvPr/>
        </p:nvPicPr>
        <p:blipFill>
          <a:blip r:embed="rId11"/>
          <a:stretch>
            <a:fillRect/>
          </a:stretch>
        </p:blipFill>
        <p:spPr>
          <a:xfrm>
            <a:off x="6691756" y="666782"/>
            <a:ext cx="5141902" cy="5272436"/>
          </a:xfrm>
          <a:prstGeom prst="rect">
            <a:avLst/>
          </a:prstGeom>
        </p:spPr>
      </p:pic>
      <p:pic>
        <p:nvPicPr>
          <p:cNvPr id="16" name="Picture 15" descr="A close up of a sign&#10;&#10;Description automatically generated">
            <a:extLst>
              <a:ext uri="{FF2B5EF4-FFF2-40B4-BE49-F238E27FC236}">
                <a16:creationId xmlns:a16="http://schemas.microsoft.com/office/drawing/2014/main" id="{E4D23379-9D2B-4C26-B751-78977907A90E}"/>
              </a:ext>
            </a:extLst>
          </p:cNvPr>
          <p:cNvPicPr>
            <a:picLocks noChangeAspect="1"/>
          </p:cNvPicPr>
          <p:nvPr/>
        </p:nvPicPr>
        <p:blipFill>
          <a:blip r:embed="rId12"/>
          <a:stretch>
            <a:fillRect/>
          </a:stretch>
        </p:blipFill>
        <p:spPr>
          <a:xfrm>
            <a:off x="9656873" y="5939218"/>
            <a:ext cx="2334303" cy="865857"/>
          </a:xfrm>
          <a:prstGeom prst="roundRect">
            <a:avLst>
              <a:gd name="adj" fmla="val 8594"/>
            </a:avLst>
          </a:prstGeom>
          <a:solidFill>
            <a:srgbClr val="FFFFFF">
              <a:shade val="85000"/>
            </a:srgbClr>
          </a:solidFill>
          <a:ln>
            <a:noFill/>
          </a:ln>
          <a:effectLst/>
        </p:spPr>
      </p:pic>
      <p:sp>
        <p:nvSpPr>
          <p:cNvPr id="17" name="Title 2">
            <a:extLst>
              <a:ext uri="{FF2B5EF4-FFF2-40B4-BE49-F238E27FC236}">
                <a16:creationId xmlns:a16="http://schemas.microsoft.com/office/drawing/2014/main" id="{54EB840B-E0CC-4C87-A2D3-57EB85DA9621}"/>
              </a:ext>
            </a:extLst>
          </p:cNvPr>
          <p:cNvSpPr txBox="1">
            <a:spLocks/>
          </p:cNvSpPr>
          <p:nvPr/>
        </p:nvSpPr>
        <p:spPr bwMode="ltGray">
          <a:xfrm>
            <a:off x="393387" y="356500"/>
            <a:ext cx="4793714" cy="1107630"/>
          </a:xfrm>
          <a:prstGeom prst="rect">
            <a:avLst/>
          </a:prstGeom>
        </p:spPr>
        <p:txBody>
          <a:bodyPr vert="horz" lIns="91440" tIns="45720" rIns="91440" bIns="45720" rtlCol="0" anchor="b">
            <a:normAutofit/>
          </a:bodyPr>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Questions?</a:t>
            </a:r>
          </a:p>
        </p:txBody>
      </p:sp>
    </p:spTree>
    <p:extLst>
      <p:ext uri="{BB962C8B-B14F-4D97-AF65-F5344CB8AC3E}">
        <p14:creationId xmlns:p14="http://schemas.microsoft.com/office/powerpoint/2010/main" val="311331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6659052" y="1719058"/>
            <a:ext cx="3863221" cy="720000"/>
          </a:xfrm>
        </p:spPr>
        <p:txBody>
          <a:bodyPr>
            <a:normAutofit fontScale="90000"/>
          </a:bodyPr>
          <a:lstStyle/>
          <a:p>
            <a:r>
              <a:rPr lang="en-US" dirty="0"/>
              <a:t>Our Goal:	</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6803861" y="2776552"/>
            <a:ext cx="5152995" cy="1842248"/>
          </a:xfrm>
        </p:spPr>
        <p:txBody>
          <a:bodyPr>
            <a:normAutofit/>
          </a:bodyPr>
          <a:lstStyle/>
          <a:p>
            <a:pPr algn="l"/>
            <a:r>
              <a:rPr lang="en-US" noProof="1"/>
              <a:t>Implement a monitoring strategy to measure effectiveness of treatment of high priority species across jurisdictions within Teton County.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pic>
        <p:nvPicPr>
          <p:cNvPr id="7" name="Picture 6">
            <a:extLst>
              <a:ext uri="{FF2B5EF4-FFF2-40B4-BE49-F238E27FC236}">
                <a16:creationId xmlns:a16="http://schemas.microsoft.com/office/drawing/2014/main" id="{EDD88535-3FE9-4DB6-8D06-F06C4A28E35E}"/>
              </a:ext>
            </a:extLst>
          </p:cNvPr>
          <p:cNvPicPr>
            <a:picLocks noChangeAspect="1"/>
          </p:cNvPicPr>
          <p:nvPr/>
        </p:nvPicPr>
        <p:blipFill>
          <a:blip r:embed="rId4"/>
          <a:stretch>
            <a:fillRect/>
          </a:stretch>
        </p:blipFill>
        <p:spPr>
          <a:xfrm>
            <a:off x="1032953" y="1026726"/>
            <a:ext cx="3593350" cy="4491688"/>
          </a:xfrm>
          <a:prstGeom prst="rect">
            <a:avLst/>
          </a:prstGeom>
        </p:spPr>
      </p:pic>
    </p:spTree>
    <p:extLst>
      <p:ext uri="{BB962C8B-B14F-4D97-AF65-F5344CB8AC3E}">
        <p14:creationId xmlns:p14="http://schemas.microsoft.com/office/powerpoint/2010/main" val="201509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Step 1:  Data</a:t>
            </a:r>
            <a:r>
              <a:rPr lang="en-US" dirty="0"/>
              <a:t>	</a:t>
            </a:r>
          </a:p>
        </p:txBody>
      </p:sp>
      <p:sp>
        <p:nvSpPr>
          <p:cNvPr id="20" name="Text Placeholder 19">
            <a:extLst>
              <a:ext uri="{FF2B5EF4-FFF2-40B4-BE49-F238E27FC236}">
                <a16:creationId xmlns:a16="http://schemas.microsoft.com/office/drawing/2014/main" id="{697EB7EC-DAD8-4A36-BA69-EF209D566162}"/>
              </a:ext>
            </a:extLst>
          </p:cNvPr>
          <p:cNvSpPr>
            <a:spLocks noGrp="1"/>
          </p:cNvSpPr>
          <p:nvPr>
            <p:ph type="body" sz="quarter" idx="4294967295"/>
          </p:nvPr>
        </p:nvSpPr>
        <p:spPr>
          <a:xfrm>
            <a:off x="6096000" y="1174046"/>
            <a:ext cx="5725885" cy="450990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3200" dirty="0"/>
              <a:t>Compile species presence information</a:t>
            </a:r>
          </a:p>
          <a:p>
            <a:r>
              <a:rPr lang="en-US" sz="3200" dirty="0"/>
              <a:t>Evaluate species density, distribution, and risk</a:t>
            </a:r>
          </a:p>
          <a:p>
            <a:r>
              <a:rPr lang="en-US" sz="3200" dirty="0"/>
              <a:t>Identify trends and opportunities (clean areas?)</a:t>
            </a:r>
          </a:p>
          <a:p>
            <a:r>
              <a:rPr lang="en-US" sz="3200" dirty="0"/>
              <a:t>Ask “What is reasonable to expect”?</a:t>
            </a:r>
          </a:p>
          <a:p>
            <a:pPr marL="0" indent="0">
              <a:buNone/>
            </a:pPr>
            <a:endParaRPr lang="en-US" sz="3200" dirty="0"/>
          </a:p>
          <a:p>
            <a:endParaRPr lang="en-US" sz="3200" dirty="0"/>
          </a:p>
          <a:p>
            <a:endParaRPr lang="en-US" sz="3200" dirty="0"/>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pic>
        <p:nvPicPr>
          <p:cNvPr id="27" name="Picture 26" descr="A picture containing map, water, tree&#10;&#10;Description automatically generated">
            <a:extLst>
              <a:ext uri="{FF2B5EF4-FFF2-40B4-BE49-F238E27FC236}">
                <a16:creationId xmlns:a16="http://schemas.microsoft.com/office/drawing/2014/main" id="{17FD2FED-FCED-4CEE-B518-B4D737F65762}"/>
              </a:ext>
            </a:extLst>
          </p:cNvPr>
          <p:cNvPicPr>
            <a:picLocks noChangeAspect="1"/>
          </p:cNvPicPr>
          <p:nvPr/>
        </p:nvPicPr>
        <p:blipFill>
          <a:blip r:embed="rId4"/>
          <a:stretch>
            <a:fillRect/>
          </a:stretch>
        </p:blipFill>
        <p:spPr>
          <a:xfrm>
            <a:off x="1268067" y="1010892"/>
            <a:ext cx="4339927" cy="5616377"/>
          </a:xfrm>
          <a:prstGeom prst="rect">
            <a:avLst/>
          </a:prstGeom>
        </p:spPr>
      </p:pic>
    </p:spTree>
    <p:extLst>
      <p:ext uri="{BB962C8B-B14F-4D97-AF65-F5344CB8AC3E}">
        <p14:creationId xmlns:p14="http://schemas.microsoft.com/office/powerpoint/2010/main" val="244153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AEDC30C-8C9D-41E5-AEFD-B22627E3ED70}"/>
              </a:ext>
            </a:extLst>
          </p:cNvPr>
          <p:cNvSpPr>
            <a:spLocks noGrp="1"/>
          </p:cNvSpPr>
          <p:nvPr>
            <p:ph type="body" sz="quarter" idx="28"/>
          </p:nvPr>
        </p:nvSpPr>
        <p:spPr>
          <a:xfrm>
            <a:off x="4711870" y="1430542"/>
            <a:ext cx="3804522" cy="3804522"/>
          </a:xfrm>
        </p:spPr>
        <p:txBody>
          <a:bodyPr/>
          <a:lstStyle/>
          <a:p>
            <a:r>
              <a:rPr lang="en-US" sz="2000" dirty="0"/>
              <a:t>Localized Infestation</a:t>
            </a:r>
          </a:p>
        </p:txBody>
      </p:sp>
      <p:sp>
        <p:nvSpPr>
          <p:cNvPr id="17" name="Text Placeholder 16">
            <a:extLst>
              <a:ext uri="{FF2B5EF4-FFF2-40B4-BE49-F238E27FC236}">
                <a16:creationId xmlns:a16="http://schemas.microsoft.com/office/drawing/2014/main" id="{5F7675DD-8F81-4A66-BB70-59DED8A53B90}"/>
              </a:ext>
            </a:extLst>
          </p:cNvPr>
          <p:cNvSpPr>
            <a:spLocks noGrp="1"/>
          </p:cNvSpPr>
          <p:nvPr>
            <p:ph type="body" sz="quarter" idx="29"/>
          </p:nvPr>
        </p:nvSpPr>
        <p:spPr>
          <a:xfrm>
            <a:off x="7647815" y="1922166"/>
            <a:ext cx="4095210" cy="3120238"/>
          </a:xfrm>
        </p:spPr>
        <p:txBody>
          <a:bodyPr/>
          <a:lstStyle/>
          <a:p>
            <a:r>
              <a:rPr lang="en-US" dirty="0"/>
              <a:t>Regional and Widespread infestations</a:t>
            </a:r>
          </a:p>
        </p:txBody>
      </p:sp>
      <p:sp>
        <p:nvSpPr>
          <p:cNvPr id="15" name="Text Placeholder 14">
            <a:extLst>
              <a:ext uri="{FF2B5EF4-FFF2-40B4-BE49-F238E27FC236}">
                <a16:creationId xmlns:a16="http://schemas.microsoft.com/office/drawing/2014/main" id="{BDFB82D5-16FA-4BD8-9DAD-C5E6CD7B07CA}"/>
              </a:ext>
            </a:extLst>
          </p:cNvPr>
          <p:cNvSpPr>
            <a:spLocks noGrp="1"/>
          </p:cNvSpPr>
          <p:nvPr>
            <p:ph type="body" sz="quarter" idx="27"/>
          </p:nvPr>
        </p:nvSpPr>
        <p:spPr>
          <a:xfrm>
            <a:off x="991675" y="1158770"/>
            <a:ext cx="4348065" cy="4348065"/>
          </a:xfrm>
        </p:spPr>
        <p:txBody>
          <a:bodyPr>
            <a:normAutofit/>
          </a:bodyPr>
          <a:lstStyle/>
          <a:p>
            <a:r>
              <a:rPr lang="en-US" sz="2400" dirty="0"/>
              <a:t>Rare Infestation</a:t>
            </a:r>
          </a:p>
        </p:txBody>
      </p:sp>
      <p:sp>
        <p:nvSpPr>
          <p:cNvPr id="18" name="Text Placeholder 17">
            <a:extLst>
              <a:ext uri="{FF2B5EF4-FFF2-40B4-BE49-F238E27FC236}">
                <a16:creationId xmlns:a16="http://schemas.microsoft.com/office/drawing/2014/main" id="{B15E0855-729B-497F-915A-D22C1925FFEC}"/>
              </a:ext>
            </a:extLst>
          </p:cNvPr>
          <p:cNvSpPr>
            <a:spLocks noGrp="1"/>
          </p:cNvSpPr>
          <p:nvPr>
            <p:ph type="body" sz="quarter" idx="30"/>
          </p:nvPr>
        </p:nvSpPr>
        <p:spPr>
          <a:xfrm>
            <a:off x="1759899" y="1568833"/>
            <a:ext cx="2811618" cy="1440000"/>
          </a:xfrm>
          <a:ln>
            <a:noFill/>
          </a:ln>
        </p:spPr>
        <p:txBody>
          <a:bodyPr/>
          <a:lstStyle/>
          <a:p>
            <a:r>
              <a:rPr lang="en-US" dirty="0"/>
              <a:t>1</a:t>
            </a:r>
          </a:p>
        </p:txBody>
      </p:sp>
      <p:sp>
        <p:nvSpPr>
          <p:cNvPr id="4" name="Subtitle 3">
            <a:extLst>
              <a:ext uri="{FF2B5EF4-FFF2-40B4-BE49-F238E27FC236}">
                <a16:creationId xmlns:a16="http://schemas.microsoft.com/office/drawing/2014/main" id="{8E41F722-BA6E-4DCA-864E-876ECDFB5336}"/>
              </a:ext>
            </a:extLst>
          </p:cNvPr>
          <p:cNvSpPr>
            <a:spLocks noGrp="1"/>
          </p:cNvSpPr>
          <p:nvPr>
            <p:ph sz="half" idx="2"/>
          </p:nvPr>
        </p:nvSpPr>
        <p:spPr bwMode="gray">
          <a:xfrm>
            <a:off x="1566803" y="3734724"/>
            <a:ext cx="3197808" cy="1636225"/>
          </a:xfrm>
        </p:spPr>
        <p:txBody>
          <a:bodyPr>
            <a:normAutofit/>
          </a:bodyPr>
          <a:lstStyle/>
          <a:p>
            <a:pPr algn="l"/>
            <a:r>
              <a:rPr lang="en-US" sz="1600" noProof="1">
                <a:solidFill>
                  <a:schemeClr val="tx1"/>
                </a:solidFill>
              </a:rPr>
              <a:t>Found in extremely low numbers in Teton County. EDRR method used to eradicate. </a:t>
            </a:r>
          </a:p>
        </p:txBody>
      </p:sp>
      <p:sp>
        <p:nvSpPr>
          <p:cNvPr id="19" name="Text Placeholder 18">
            <a:extLst>
              <a:ext uri="{FF2B5EF4-FFF2-40B4-BE49-F238E27FC236}">
                <a16:creationId xmlns:a16="http://schemas.microsoft.com/office/drawing/2014/main" id="{63E60190-434E-4A63-91D9-63C0D983F234}"/>
              </a:ext>
            </a:extLst>
          </p:cNvPr>
          <p:cNvSpPr>
            <a:spLocks noGrp="1"/>
          </p:cNvSpPr>
          <p:nvPr>
            <p:ph type="body" sz="quarter" idx="31"/>
          </p:nvPr>
        </p:nvSpPr>
        <p:spPr>
          <a:xfrm>
            <a:off x="5208322" y="1679924"/>
            <a:ext cx="2811618" cy="1440000"/>
          </a:xfrm>
        </p:spPr>
        <p:txBody>
          <a:bodyPr/>
          <a:lstStyle/>
          <a:p>
            <a:r>
              <a:rPr lang="en-US" dirty="0"/>
              <a:t>2</a:t>
            </a:r>
          </a:p>
        </p:txBody>
      </p:sp>
      <p:sp>
        <p:nvSpPr>
          <p:cNvPr id="21" name="Text Placeholder 20">
            <a:extLst>
              <a:ext uri="{FF2B5EF4-FFF2-40B4-BE49-F238E27FC236}">
                <a16:creationId xmlns:a16="http://schemas.microsoft.com/office/drawing/2014/main" id="{F318B5CE-58D2-4BCB-BC4D-8692A7294E28}"/>
              </a:ext>
            </a:extLst>
          </p:cNvPr>
          <p:cNvSpPr>
            <a:spLocks noGrp="1"/>
          </p:cNvSpPr>
          <p:nvPr>
            <p:ph type="body" sz="quarter" idx="33"/>
          </p:nvPr>
        </p:nvSpPr>
        <p:spPr>
          <a:xfrm>
            <a:off x="5489029" y="3674507"/>
            <a:ext cx="2811617" cy="1503569"/>
          </a:xfrm>
        </p:spPr>
        <p:txBody>
          <a:bodyPr>
            <a:normAutofit/>
          </a:bodyPr>
          <a:lstStyle/>
          <a:p>
            <a:pPr algn="l"/>
            <a:r>
              <a:rPr lang="en-US" sz="1500" dirty="0">
                <a:solidFill>
                  <a:schemeClr val="tx1"/>
                </a:solidFill>
              </a:rPr>
              <a:t>Found in Low numbers in Teton County. EDRR method utilized to eradicate new infestations and reduce numbers.</a:t>
            </a:r>
          </a:p>
        </p:txBody>
      </p:sp>
      <p:sp>
        <p:nvSpPr>
          <p:cNvPr id="20" name="Text Placeholder 19">
            <a:extLst>
              <a:ext uri="{FF2B5EF4-FFF2-40B4-BE49-F238E27FC236}">
                <a16:creationId xmlns:a16="http://schemas.microsoft.com/office/drawing/2014/main" id="{697EB7EC-DAD8-4A36-BA69-EF209D566162}"/>
              </a:ext>
            </a:extLst>
          </p:cNvPr>
          <p:cNvSpPr>
            <a:spLocks noGrp="1"/>
          </p:cNvSpPr>
          <p:nvPr>
            <p:ph type="body" sz="quarter" idx="32"/>
          </p:nvPr>
        </p:nvSpPr>
        <p:spPr>
          <a:xfrm>
            <a:off x="8300646" y="1656440"/>
            <a:ext cx="2597043" cy="1440000"/>
          </a:xfrm>
        </p:spPr>
        <p:txBody>
          <a:bodyPr/>
          <a:lstStyle/>
          <a:p>
            <a:r>
              <a:rPr lang="en-US" sz="3600" dirty="0"/>
              <a:t>3 and 4</a:t>
            </a:r>
          </a:p>
        </p:txBody>
      </p:sp>
      <p:sp>
        <p:nvSpPr>
          <p:cNvPr id="22" name="Text Placeholder 21">
            <a:extLst>
              <a:ext uri="{FF2B5EF4-FFF2-40B4-BE49-F238E27FC236}">
                <a16:creationId xmlns:a16="http://schemas.microsoft.com/office/drawing/2014/main" id="{96639E15-9C99-4A31-83CB-42193EE7E290}"/>
              </a:ext>
            </a:extLst>
          </p:cNvPr>
          <p:cNvSpPr>
            <a:spLocks noGrp="1"/>
          </p:cNvSpPr>
          <p:nvPr>
            <p:ph type="body" sz="quarter" idx="34"/>
          </p:nvPr>
        </p:nvSpPr>
        <p:spPr>
          <a:xfrm>
            <a:off x="8364032" y="3864620"/>
            <a:ext cx="2597043" cy="1123342"/>
          </a:xfrm>
        </p:spPr>
        <p:txBody>
          <a:bodyPr>
            <a:normAutofit/>
          </a:bodyPr>
          <a:lstStyle/>
          <a:p>
            <a:r>
              <a:rPr lang="en-US" dirty="0">
                <a:solidFill>
                  <a:schemeClr val="tx1"/>
                </a:solidFill>
              </a:rPr>
              <a:t>Established in large numbers:</a:t>
            </a:r>
          </a:p>
          <a:p>
            <a:r>
              <a:rPr lang="en-US" dirty="0">
                <a:solidFill>
                  <a:schemeClr val="tx1"/>
                </a:solidFill>
              </a:rPr>
              <a:t>Localized</a:t>
            </a:r>
          </a:p>
          <a:p>
            <a:r>
              <a:rPr lang="en-US" dirty="0">
                <a:solidFill>
                  <a:schemeClr val="tx1"/>
                </a:solidFill>
              </a:rPr>
              <a:t> County-wide</a:t>
            </a:r>
          </a:p>
        </p:txBody>
      </p:sp>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3586768" y="223238"/>
            <a:ext cx="3804522" cy="1320800"/>
          </a:xfrm>
        </p:spPr>
        <p:txBody>
          <a:bodyPr>
            <a:normAutofit/>
          </a:bodyPr>
          <a:lstStyle/>
          <a:p>
            <a:r>
              <a:rPr lang="en-US" dirty="0">
                <a:solidFill>
                  <a:schemeClr val="tx1">
                    <a:lumMod val="75000"/>
                    <a:lumOff val="25000"/>
                  </a:schemeClr>
                </a:solidFill>
              </a:rPr>
              <a:t>Step 2:  Prioritize </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66295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2898E-A8D0-4D58-A960-B2C516A88009}"/>
              </a:ext>
            </a:extLst>
          </p:cNvPr>
          <p:cNvSpPr/>
          <p:nvPr/>
        </p:nvSpPr>
        <p:spPr>
          <a:xfrm>
            <a:off x="8648605" y="3581400"/>
            <a:ext cx="2564212" cy="22098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8F90BD-013C-4ABA-9CF6-DB04359BD962}"/>
              </a:ext>
            </a:extLst>
          </p:cNvPr>
          <p:cNvSpPr/>
          <p:nvPr/>
        </p:nvSpPr>
        <p:spPr>
          <a:xfrm>
            <a:off x="5478499" y="3292857"/>
            <a:ext cx="2351051" cy="190196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9D100A9-D915-4F25-96F6-71F96BF9480B}"/>
              </a:ext>
            </a:extLst>
          </p:cNvPr>
          <p:cNvSpPr/>
          <p:nvPr/>
        </p:nvSpPr>
        <p:spPr>
          <a:xfrm>
            <a:off x="1424118" y="3115368"/>
            <a:ext cx="3086239" cy="2168186"/>
          </a:xfrm>
          <a:prstGeom prst="rect">
            <a:avLst/>
          </a:prstGeom>
          <a:solidFill>
            <a:schemeClr val="bg1">
              <a:lumMod val="8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16" name="Text Placeholder 15">
            <a:extLst>
              <a:ext uri="{FF2B5EF4-FFF2-40B4-BE49-F238E27FC236}">
                <a16:creationId xmlns:a16="http://schemas.microsoft.com/office/drawing/2014/main" id="{0AEDC30C-8C9D-41E5-AEFD-B22627E3ED70}"/>
              </a:ext>
            </a:extLst>
          </p:cNvPr>
          <p:cNvSpPr>
            <a:spLocks noGrp="1"/>
          </p:cNvSpPr>
          <p:nvPr>
            <p:ph type="body" sz="quarter" idx="28"/>
          </p:nvPr>
        </p:nvSpPr>
        <p:spPr>
          <a:xfrm>
            <a:off x="4711870" y="1194179"/>
            <a:ext cx="3804522" cy="3804522"/>
          </a:xfrm>
        </p:spPr>
        <p:txBody>
          <a:bodyPr/>
          <a:lstStyle/>
          <a:p>
            <a:r>
              <a:rPr lang="en-US" sz="2000" dirty="0"/>
              <a:t>Localized Infestation</a:t>
            </a:r>
          </a:p>
        </p:txBody>
      </p:sp>
      <p:sp>
        <p:nvSpPr>
          <p:cNvPr id="17" name="Text Placeholder 16">
            <a:extLst>
              <a:ext uri="{FF2B5EF4-FFF2-40B4-BE49-F238E27FC236}">
                <a16:creationId xmlns:a16="http://schemas.microsoft.com/office/drawing/2014/main" id="{5F7675DD-8F81-4A66-BB70-59DED8A53B90}"/>
              </a:ext>
            </a:extLst>
          </p:cNvPr>
          <p:cNvSpPr>
            <a:spLocks noGrp="1"/>
          </p:cNvSpPr>
          <p:nvPr>
            <p:ph type="body" sz="quarter" idx="29"/>
          </p:nvPr>
        </p:nvSpPr>
        <p:spPr>
          <a:xfrm>
            <a:off x="7573957" y="1706201"/>
            <a:ext cx="4095210" cy="3120238"/>
          </a:xfrm>
        </p:spPr>
        <p:txBody>
          <a:bodyPr/>
          <a:lstStyle/>
          <a:p>
            <a:r>
              <a:rPr lang="en-US" dirty="0"/>
              <a:t>Regional and Widespread infestations</a:t>
            </a:r>
          </a:p>
        </p:txBody>
      </p:sp>
      <p:sp>
        <p:nvSpPr>
          <p:cNvPr id="15" name="Text Placeholder 14">
            <a:extLst>
              <a:ext uri="{FF2B5EF4-FFF2-40B4-BE49-F238E27FC236}">
                <a16:creationId xmlns:a16="http://schemas.microsoft.com/office/drawing/2014/main" id="{BDFB82D5-16FA-4BD8-9DAD-C5E6CD7B07CA}"/>
              </a:ext>
            </a:extLst>
          </p:cNvPr>
          <p:cNvSpPr>
            <a:spLocks noGrp="1"/>
          </p:cNvSpPr>
          <p:nvPr>
            <p:ph type="body" sz="quarter" idx="27"/>
          </p:nvPr>
        </p:nvSpPr>
        <p:spPr>
          <a:xfrm>
            <a:off x="815640" y="668108"/>
            <a:ext cx="4348065" cy="4348065"/>
          </a:xfrm>
        </p:spPr>
        <p:txBody>
          <a:bodyPr>
            <a:normAutofit/>
          </a:bodyPr>
          <a:lstStyle/>
          <a:p>
            <a:r>
              <a:rPr lang="en-US" sz="2400" dirty="0"/>
              <a:t>Rare Infestation</a:t>
            </a:r>
          </a:p>
        </p:txBody>
      </p:sp>
      <p:sp>
        <p:nvSpPr>
          <p:cNvPr id="18" name="Text Placeholder 17">
            <a:extLst>
              <a:ext uri="{FF2B5EF4-FFF2-40B4-BE49-F238E27FC236}">
                <a16:creationId xmlns:a16="http://schemas.microsoft.com/office/drawing/2014/main" id="{B15E0855-729B-497F-915A-D22C1925FFEC}"/>
              </a:ext>
            </a:extLst>
          </p:cNvPr>
          <p:cNvSpPr>
            <a:spLocks noGrp="1"/>
          </p:cNvSpPr>
          <p:nvPr>
            <p:ph type="body" sz="quarter" idx="30"/>
          </p:nvPr>
        </p:nvSpPr>
        <p:spPr>
          <a:xfrm>
            <a:off x="1509912" y="1228679"/>
            <a:ext cx="2811618" cy="1440000"/>
          </a:xfrm>
          <a:ln>
            <a:noFill/>
          </a:ln>
        </p:spPr>
        <p:txBody>
          <a:bodyPr/>
          <a:lstStyle/>
          <a:p>
            <a:r>
              <a:rPr lang="en-US" dirty="0"/>
              <a:t>1</a:t>
            </a:r>
          </a:p>
        </p:txBody>
      </p:sp>
      <p:sp>
        <p:nvSpPr>
          <p:cNvPr id="4" name="Subtitle 3">
            <a:extLst>
              <a:ext uri="{FF2B5EF4-FFF2-40B4-BE49-F238E27FC236}">
                <a16:creationId xmlns:a16="http://schemas.microsoft.com/office/drawing/2014/main" id="{8E41F722-BA6E-4DCA-864E-876ECDFB5336}"/>
              </a:ext>
            </a:extLst>
          </p:cNvPr>
          <p:cNvSpPr>
            <a:spLocks noGrp="1"/>
          </p:cNvSpPr>
          <p:nvPr>
            <p:ph sz="half" idx="2"/>
          </p:nvPr>
        </p:nvSpPr>
        <p:spPr bwMode="gray">
          <a:xfrm>
            <a:off x="1650682" y="3123512"/>
            <a:ext cx="3867257" cy="2356286"/>
          </a:xfrm>
        </p:spPr>
        <p:txBody>
          <a:bodyPr numCol="3">
            <a:normAutofit/>
          </a:bodyPr>
          <a:lstStyle/>
          <a:p>
            <a:pPr algn="l"/>
            <a:r>
              <a:rPr lang="en-US" sz="900" noProof="1">
                <a:solidFill>
                  <a:schemeClr val="tx1"/>
                </a:solidFill>
              </a:rPr>
              <a:t>Yellow hawkweed</a:t>
            </a:r>
          </a:p>
          <a:p>
            <a:pPr algn="l"/>
            <a:r>
              <a:rPr lang="en-US" sz="900" noProof="1">
                <a:solidFill>
                  <a:schemeClr val="tx1"/>
                </a:solidFill>
              </a:rPr>
              <a:t>Orange hawkweed</a:t>
            </a:r>
          </a:p>
          <a:p>
            <a:pPr algn="l"/>
            <a:r>
              <a:rPr lang="en-US" sz="900" noProof="1">
                <a:solidFill>
                  <a:schemeClr val="tx1"/>
                </a:solidFill>
              </a:rPr>
              <a:t>Scotch thistle</a:t>
            </a:r>
          </a:p>
          <a:p>
            <a:pPr algn="l"/>
            <a:r>
              <a:rPr lang="en-US" sz="900" noProof="1">
                <a:solidFill>
                  <a:schemeClr val="tx1"/>
                </a:solidFill>
              </a:rPr>
              <a:t>Saltcedar</a:t>
            </a:r>
          </a:p>
          <a:p>
            <a:pPr algn="l"/>
            <a:r>
              <a:rPr lang="en-US" sz="900" noProof="1">
                <a:solidFill>
                  <a:schemeClr val="tx1"/>
                </a:solidFill>
              </a:rPr>
              <a:t>Russian/Diffuse/</a:t>
            </a:r>
            <a:br>
              <a:rPr lang="en-US" sz="900" noProof="1">
                <a:solidFill>
                  <a:schemeClr val="tx1"/>
                </a:solidFill>
              </a:rPr>
            </a:br>
            <a:r>
              <a:rPr lang="en-US" sz="900" noProof="1">
                <a:solidFill>
                  <a:schemeClr val="tx1"/>
                </a:solidFill>
              </a:rPr>
              <a:t>Meadow knapweed</a:t>
            </a:r>
          </a:p>
          <a:p>
            <a:pPr algn="l"/>
            <a:r>
              <a:rPr lang="en-US" sz="900" noProof="1">
                <a:solidFill>
                  <a:schemeClr val="tx1"/>
                </a:solidFill>
              </a:rPr>
              <a:t>Rush skeletonweed</a:t>
            </a:r>
          </a:p>
          <a:p>
            <a:pPr algn="l"/>
            <a:r>
              <a:rPr lang="en-US" sz="900" noProof="1">
                <a:solidFill>
                  <a:schemeClr val="tx1"/>
                </a:solidFill>
              </a:rPr>
              <a:t>Perennial pepperweed</a:t>
            </a:r>
          </a:p>
          <a:p>
            <a:pPr algn="l"/>
            <a:r>
              <a:rPr lang="en-US" sz="900" noProof="1">
                <a:solidFill>
                  <a:schemeClr val="tx1"/>
                </a:solidFill>
              </a:rPr>
              <a:t>Dyer’s woad</a:t>
            </a:r>
          </a:p>
          <a:p>
            <a:pPr algn="l"/>
            <a:r>
              <a:rPr lang="en-US" sz="900" noProof="1">
                <a:solidFill>
                  <a:schemeClr val="tx1"/>
                </a:solidFill>
              </a:rPr>
              <a:t>Common teasel</a:t>
            </a:r>
          </a:p>
          <a:p>
            <a:pPr algn="l"/>
            <a:r>
              <a:rPr lang="en-US" sz="900" dirty="0">
                <a:solidFill>
                  <a:schemeClr val="tx1"/>
                </a:solidFill>
              </a:rPr>
              <a:t>Garlic mustard</a:t>
            </a:r>
          </a:p>
          <a:p>
            <a:pPr algn="l"/>
            <a:r>
              <a:rPr lang="en-US" sz="1000" dirty="0">
                <a:solidFill>
                  <a:schemeClr val="tx1"/>
                </a:solidFill>
              </a:rPr>
              <a:t>Moth mullein</a:t>
            </a:r>
          </a:p>
          <a:p>
            <a:pPr algn="l"/>
            <a:r>
              <a:rPr lang="en-US" sz="1000" dirty="0">
                <a:solidFill>
                  <a:schemeClr val="tx1"/>
                </a:solidFill>
              </a:rPr>
              <a:t>Puncturevine</a:t>
            </a:r>
          </a:p>
          <a:p>
            <a:pPr algn="l"/>
            <a:r>
              <a:rPr lang="en-US" sz="1000" dirty="0">
                <a:solidFill>
                  <a:schemeClr val="tx1"/>
                </a:solidFill>
              </a:rPr>
              <a:t>Purple loosestrife</a:t>
            </a:r>
          </a:p>
          <a:p>
            <a:pPr algn="l"/>
            <a:r>
              <a:rPr lang="en-US" sz="1000" dirty="0">
                <a:solidFill>
                  <a:schemeClr val="tx1"/>
                </a:solidFill>
              </a:rPr>
              <a:t>Yellow flag iris</a:t>
            </a:r>
          </a:p>
          <a:p>
            <a:pPr algn="l"/>
            <a:r>
              <a:rPr lang="en-US" sz="1000" dirty="0">
                <a:solidFill>
                  <a:schemeClr val="tx1"/>
                </a:solidFill>
              </a:rPr>
              <a:t>Yellow starthistle</a:t>
            </a:r>
          </a:p>
          <a:p>
            <a:pPr algn="l"/>
            <a:endParaRPr lang="en-US" sz="1100" noProof="1">
              <a:solidFill>
                <a:schemeClr val="tx1"/>
              </a:solidFill>
            </a:endParaRPr>
          </a:p>
          <a:p>
            <a:pPr algn="l"/>
            <a:endParaRPr lang="en-US" sz="1100" noProof="1">
              <a:solidFill>
                <a:schemeClr val="tx1"/>
              </a:solidFill>
            </a:endParaRPr>
          </a:p>
          <a:p>
            <a:pPr algn="l"/>
            <a:endParaRPr lang="en-US" sz="1600" noProof="1">
              <a:solidFill>
                <a:schemeClr val="tx1"/>
              </a:solidFill>
            </a:endParaRPr>
          </a:p>
        </p:txBody>
      </p:sp>
      <p:sp>
        <p:nvSpPr>
          <p:cNvPr id="19" name="Text Placeholder 18">
            <a:extLst>
              <a:ext uri="{FF2B5EF4-FFF2-40B4-BE49-F238E27FC236}">
                <a16:creationId xmlns:a16="http://schemas.microsoft.com/office/drawing/2014/main" id="{63E60190-434E-4A63-91D9-63C0D983F234}"/>
              </a:ext>
            </a:extLst>
          </p:cNvPr>
          <p:cNvSpPr>
            <a:spLocks noGrp="1"/>
          </p:cNvSpPr>
          <p:nvPr>
            <p:ph type="body" sz="quarter" idx="31"/>
          </p:nvPr>
        </p:nvSpPr>
        <p:spPr>
          <a:xfrm>
            <a:off x="5208322" y="1498541"/>
            <a:ext cx="2811618" cy="1440000"/>
          </a:xfrm>
        </p:spPr>
        <p:txBody>
          <a:bodyPr/>
          <a:lstStyle/>
          <a:p>
            <a:r>
              <a:rPr lang="en-US" dirty="0"/>
              <a:t>2</a:t>
            </a:r>
          </a:p>
        </p:txBody>
      </p:sp>
      <p:sp>
        <p:nvSpPr>
          <p:cNvPr id="20" name="Text Placeholder 19">
            <a:extLst>
              <a:ext uri="{FF2B5EF4-FFF2-40B4-BE49-F238E27FC236}">
                <a16:creationId xmlns:a16="http://schemas.microsoft.com/office/drawing/2014/main" id="{697EB7EC-DAD8-4A36-BA69-EF209D566162}"/>
              </a:ext>
            </a:extLst>
          </p:cNvPr>
          <p:cNvSpPr>
            <a:spLocks noGrp="1"/>
          </p:cNvSpPr>
          <p:nvPr>
            <p:ph type="body" sz="quarter" idx="32"/>
          </p:nvPr>
        </p:nvSpPr>
        <p:spPr>
          <a:xfrm>
            <a:off x="8323041" y="1521958"/>
            <a:ext cx="2597043" cy="1440000"/>
          </a:xfrm>
        </p:spPr>
        <p:txBody>
          <a:bodyPr/>
          <a:lstStyle/>
          <a:p>
            <a:r>
              <a:rPr lang="en-US" sz="3200" dirty="0"/>
              <a:t>3 and 4</a:t>
            </a:r>
          </a:p>
        </p:txBody>
      </p:sp>
      <p:sp>
        <p:nvSpPr>
          <p:cNvPr id="22" name="Text Placeholder 21">
            <a:extLst>
              <a:ext uri="{FF2B5EF4-FFF2-40B4-BE49-F238E27FC236}">
                <a16:creationId xmlns:a16="http://schemas.microsoft.com/office/drawing/2014/main" id="{96639E15-9C99-4A31-83CB-42193EE7E290}"/>
              </a:ext>
            </a:extLst>
          </p:cNvPr>
          <p:cNvSpPr>
            <a:spLocks noGrp="1"/>
          </p:cNvSpPr>
          <p:nvPr>
            <p:ph type="body" sz="quarter" idx="34"/>
          </p:nvPr>
        </p:nvSpPr>
        <p:spPr>
          <a:xfrm>
            <a:off x="8648633" y="3635931"/>
            <a:ext cx="2783357" cy="2070690"/>
          </a:xfrm>
        </p:spPr>
        <p:txBody>
          <a:bodyPr numCol="2">
            <a:normAutofit fontScale="25000" lnSpcReduction="20000"/>
          </a:bodyPr>
          <a:lstStyle/>
          <a:p>
            <a:pPr algn="l"/>
            <a:r>
              <a:rPr lang="en-US" sz="3600" dirty="0">
                <a:solidFill>
                  <a:schemeClr val="tx1"/>
                </a:solidFill>
              </a:rPr>
              <a:t>Musk/Canada/Bull </a:t>
            </a:r>
            <a:br>
              <a:rPr lang="en-US" sz="3600" dirty="0">
                <a:solidFill>
                  <a:schemeClr val="tx1"/>
                </a:solidFill>
              </a:rPr>
            </a:br>
            <a:r>
              <a:rPr lang="en-US" sz="3600" dirty="0">
                <a:solidFill>
                  <a:schemeClr val="tx1"/>
                </a:solidFill>
              </a:rPr>
              <a:t>thistle</a:t>
            </a:r>
          </a:p>
          <a:p>
            <a:pPr algn="l"/>
            <a:r>
              <a:rPr lang="en-US" sz="3600" dirty="0">
                <a:solidFill>
                  <a:schemeClr val="tx1"/>
                </a:solidFill>
              </a:rPr>
              <a:t>Spotted knapweed</a:t>
            </a:r>
          </a:p>
          <a:p>
            <a:pPr algn="l"/>
            <a:r>
              <a:rPr lang="en-US" sz="3600" dirty="0">
                <a:solidFill>
                  <a:schemeClr val="tx1"/>
                </a:solidFill>
              </a:rPr>
              <a:t>Common mullein</a:t>
            </a:r>
          </a:p>
          <a:p>
            <a:pPr algn="l"/>
            <a:r>
              <a:rPr lang="en-US" sz="3600" dirty="0">
                <a:solidFill>
                  <a:schemeClr val="tx1"/>
                </a:solidFill>
              </a:rPr>
              <a:t>Black henbane</a:t>
            </a:r>
          </a:p>
          <a:p>
            <a:pPr algn="l"/>
            <a:r>
              <a:rPr lang="en-US" sz="3600" dirty="0">
                <a:solidFill>
                  <a:schemeClr val="tx1"/>
                </a:solidFill>
              </a:rPr>
              <a:t>Yellow toadflax</a:t>
            </a:r>
          </a:p>
          <a:p>
            <a:pPr algn="l"/>
            <a:r>
              <a:rPr lang="en-US" sz="3600" dirty="0">
                <a:solidFill>
                  <a:schemeClr val="tx1"/>
                </a:solidFill>
              </a:rPr>
              <a:t>Dalmatian toadflax</a:t>
            </a:r>
          </a:p>
          <a:p>
            <a:pPr algn="l"/>
            <a:r>
              <a:rPr lang="en-US" sz="3600" dirty="0">
                <a:solidFill>
                  <a:schemeClr val="tx1"/>
                </a:solidFill>
              </a:rPr>
              <a:t>Sulfur cinquefoil</a:t>
            </a:r>
          </a:p>
          <a:p>
            <a:pPr algn="l"/>
            <a:r>
              <a:rPr lang="en-US" sz="3600" dirty="0">
                <a:solidFill>
                  <a:schemeClr val="tx1"/>
                </a:solidFill>
              </a:rPr>
              <a:t>Oxeye daisy</a:t>
            </a:r>
          </a:p>
          <a:p>
            <a:pPr algn="l"/>
            <a:r>
              <a:rPr lang="en-US" sz="3600" dirty="0">
                <a:solidFill>
                  <a:schemeClr val="tx1"/>
                </a:solidFill>
              </a:rPr>
              <a:t>Houndstongue</a:t>
            </a:r>
          </a:p>
          <a:p>
            <a:pPr algn="l"/>
            <a:endParaRPr lang="en-US" sz="3600" dirty="0">
              <a:solidFill>
                <a:schemeClr val="tx1"/>
              </a:solidFill>
            </a:endParaRPr>
          </a:p>
          <a:p>
            <a:pPr algn="l"/>
            <a:r>
              <a:rPr lang="en-US" sz="3600" dirty="0">
                <a:solidFill>
                  <a:schemeClr val="tx1"/>
                </a:solidFill>
              </a:rPr>
              <a:t>Field scabious</a:t>
            </a:r>
          </a:p>
          <a:p>
            <a:pPr algn="l"/>
            <a:r>
              <a:rPr lang="en-US" sz="3600" dirty="0">
                <a:solidFill>
                  <a:schemeClr val="tx1"/>
                </a:solidFill>
              </a:rPr>
              <a:t>Absinth wormwood</a:t>
            </a:r>
          </a:p>
          <a:p>
            <a:pPr algn="l"/>
            <a:r>
              <a:rPr lang="en-US" sz="3600" dirty="0">
                <a:solidFill>
                  <a:schemeClr val="tx1"/>
                </a:solidFill>
              </a:rPr>
              <a:t>Hoary alyssum</a:t>
            </a:r>
          </a:p>
          <a:p>
            <a:pPr algn="l"/>
            <a:r>
              <a:rPr lang="en-US" sz="3600" dirty="0">
                <a:solidFill>
                  <a:schemeClr val="tx1"/>
                </a:solidFill>
              </a:rPr>
              <a:t>Common tansy</a:t>
            </a:r>
          </a:p>
          <a:p>
            <a:pPr algn="l"/>
            <a:r>
              <a:rPr lang="en-US" sz="3600" dirty="0">
                <a:solidFill>
                  <a:schemeClr val="tx1"/>
                </a:solidFill>
              </a:rPr>
              <a:t>Common burdock</a:t>
            </a:r>
          </a:p>
          <a:p>
            <a:pPr algn="l"/>
            <a:r>
              <a:rPr lang="en-US" sz="3600" dirty="0">
                <a:solidFill>
                  <a:schemeClr val="tx1"/>
                </a:solidFill>
              </a:rPr>
              <a:t>Scentless chamomile</a:t>
            </a:r>
          </a:p>
          <a:p>
            <a:pPr algn="l"/>
            <a:r>
              <a:rPr lang="en-US" sz="3600" dirty="0">
                <a:solidFill>
                  <a:schemeClr val="tx1"/>
                </a:solidFill>
              </a:rPr>
              <a:t>Houndstongue</a:t>
            </a:r>
          </a:p>
          <a:p>
            <a:pPr algn="l"/>
            <a:r>
              <a:rPr lang="en-US" sz="3600" dirty="0">
                <a:solidFill>
                  <a:schemeClr val="tx1"/>
                </a:solidFill>
              </a:rPr>
              <a:t>Yellow/Dalmatian toadflax</a:t>
            </a:r>
          </a:p>
          <a:p>
            <a:pPr algn="l"/>
            <a:r>
              <a:rPr lang="en-US" sz="3600" dirty="0">
                <a:solidFill>
                  <a:schemeClr val="tx1"/>
                </a:solidFill>
              </a:rPr>
              <a:t>Oxeye daisy</a:t>
            </a:r>
          </a:p>
          <a:p>
            <a:endParaRPr lang="en-US" dirty="0">
              <a:solidFill>
                <a:schemeClr val="tx1"/>
              </a:solidFill>
            </a:endParaRPr>
          </a:p>
        </p:txBody>
      </p:sp>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3586768" y="223238"/>
            <a:ext cx="4777264" cy="1320800"/>
          </a:xfrm>
        </p:spPr>
        <p:txBody>
          <a:bodyPr>
            <a:normAutofit/>
          </a:bodyPr>
          <a:lstStyle/>
          <a:p>
            <a:r>
              <a:rPr lang="en-US" dirty="0">
                <a:solidFill>
                  <a:schemeClr val="tx1">
                    <a:lumMod val="75000"/>
                    <a:lumOff val="25000"/>
                  </a:schemeClr>
                </a:solidFill>
              </a:rPr>
              <a:t>Step 3: Assign Species</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sp>
        <p:nvSpPr>
          <p:cNvPr id="7" name="TextBox 6">
            <a:extLst>
              <a:ext uri="{FF2B5EF4-FFF2-40B4-BE49-F238E27FC236}">
                <a16:creationId xmlns:a16="http://schemas.microsoft.com/office/drawing/2014/main" id="{7A793A75-F8B4-4A3F-B6C1-720EA1122D30}"/>
              </a:ext>
            </a:extLst>
          </p:cNvPr>
          <p:cNvSpPr txBox="1"/>
          <p:nvPr/>
        </p:nvSpPr>
        <p:spPr>
          <a:xfrm>
            <a:off x="3509019" y="926093"/>
            <a:ext cx="4932761" cy="369332"/>
          </a:xfrm>
          <a:prstGeom prst="rect">
            <a:avLst/>
          </a:prstGeom>
          <a:noFill/>
        </p:spPr>
        <p:txBody>
          <a:bodyPr wrap="none" rtlCol="0">
            <a:spAutoFit/>
          </a:bodyPr>
          <a:lstStyle/>
          <a:p>
            <a:r>
              <a:rPr lang="en-US" dirty="0"/>
              <a:t>Identify species to monitor your effectiveness</a:t>
            </a:r>
          </a:p>
        </p:txBody>
      </p:sp>
      <p:sp>
        <p:nvSpPr>
          <p:cNvPr id="8" name="Oval 7">
            <a:extLst>
              <a:ext uri="{FF2B5EF4-FFF2-40B4-BE49-F238E27FC236}">
                <a16:creationId xmlns:a16="http://schemas.microsoft.com/office/drawing/2014/main" id="{BE5925C9-5016-470B-A24D-C160CDC1A129}"/>
              </a:ext>
            </a:extLst>
          </p:cNvPr>
          <p:cNvSpPr/>
          <p:nvPr/>
        </p:nvSpPr>
        <p:spPr>
          <a:xfrm>
            <a:off x="349135" y="1480396"/>
            <a:ext cx="8112347" cy="4588624"/>
          </a:xfrm>
          <a:prstGeom prst="ellipse">
            <a:avLst/>
          </a:prstGeom>
          <a:noFill/>
          <a:ln w="762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A41281B2-6379-4D24-B219-99917F1E1454}"/>
              </a:ext>
            </a:extLst>
          </p:cNvPr>
          <p:cNvSpPr>
            <a:spLocks noGrp="1"/>
          </p:cNvSpPr>
          <p:nvPr>
            <p:ph type="body" sz="quarter" idx="33"/>
          </p:nvPr>
        </p:nvSpPr>
        <p:spPr/>
        <p:txBody>
          <a:bodyPr/>
          <a:lstStyle/>
          <a:p>
            <a:endParaRPr lang="en-US"/>
          </a:p>
        </p:txBody>
      </p:sp>
      <p:sp>
        <p:nvSpPr>
          <p:cNvPr id="23" name="Text Placeholder 20">
            <a:extLst>
              <a:ext uri="{FF2B5EF4-FFF2-40B4-BE49-F238E27FC236}">
                <a16:creationId xmlns:a16="http://schemas.microsoft.com/office/drawing/2014/main" id="{7608518D-A426-47D0-BC4F-97DC032374C9}"/>
              </a:ext>
            </a:extLst>
          </p:cNvPr>
          <p:cNvSpPr txBox="1">
            <a:spLocks/>
          </p:cNvSpPr>
          <p:nvPr/>
        </p:nvSpPr>
        <p:spPr>
          <a:xfrm>
            <a:off x="5478498" y="3319029"/>
            <a:ext cx="2665845" cy="2127505"/>
          </a:xfrm>
          <a:prstGeom prst="rect">
            <a:avLst/>
          </a:prstGeom>
          <a:noFill/>
        </p:spPr>
        <p:txBody>
          <a:bodyPr vert="horz" lIns="91440" tIns="45720" rIns="91440" bIns="45720" numCol="2" rtlCol="0">
            <a:normAutofit fontScale="25000" lnSpcReduction="20000"/>
          </a:bodyPr>
          <a:lstStyle>
            <a:lvl1pPr marL="0" indent="0" algn="ctr" defTabSz="457200" rtl="0" eaLnBrk="1" latinLnBrk="0" hangingPunct="1">
              <a:spcBef>
                <a:spcPts val="1000"/>
              </a:spcBef>
              <a:spcAft>
                <a:spcPts val="0"/>
              </a:spcAft>
              <a:buClr>
                <a:schemeClr val="accent1"/>
              </a:buClr>
              <a:buSzPct val="80000"/>
              <a:buFont typeface="Arial" panose="020B0604020202020204" pitchFamily="34" charset="0"/>
              <a:buNone/>
              <a:defRPr sz="1400" kern="1200">
                <a:solidFill>
                  <a:schemeClr val="bg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a:r>
              <a:rPr lang="en-US" sz="4400" dirty="0">
                <a:solidFill>
                  <a:schemeClr val="tx1"/>
                </a:solidFill>
              </a:rPr>
              <a:t>Austrian fieldcress</a:t>
            </a:r>
          </a:p>
          <a:p>
            <a:pPr algn="l"/>
            <a:r>
              <a:rPr lang="en-US" sz="4400" dirty="0">
                <a:solidFill>
                  <a:schemeClr val="tx1"/>
                </a:solidFill>
              </a:rPr>
              <a:t>Baby’s breath</a:t>
            </a:r>
          </a:p>
          <a:p>
            <a:pPr algn="l"/>
            <a:r>
              <a:rPr lang="en-US" sz="4400" dirty="0">
                <a:solidFill>
                  <a:schemeClr val="tx1"/>
                </a:solidFill>
              </a:rPr>
              <a:t>Chicory</a:t>
            </a:r>
          </a:p>
          <a:p>
            <a:pPr algn="l"/>
            <a:r>
              <a:rPr lang="en-US" sz="4400" dirty="0">
                <a:solidFill>
                  <a:schemeClr val="tx1"/>
                </a:solidFill>
              </a:rPr>
              <a:t>Cypress spurge</a:t>
            </a:r>
          </a:p>
          <a:p>
            <a:pPr algn="l"/>
            <a:r>
              <a:rPr lang="en-US" sz="4400" dirty="0">
                <a:solidFill>
                  <a:schemeClr val="tx1"/>
                </a:solidFill>
              </a:rPr>
              <a:t>Leafy spurge</a:t>
            </a:r>
          </a:p>
          <a:p>
            <a:pPr algn="l"/>
            <a:r>
              <a:rPr lang="en-US" sz="4400" dirty="0">
                <a:solidFill>
                  <a:schemeClr val="tx1"/>
                </a:solidFill>
              </a:rPr>
              <a:t>Myrtle spurge</a:t>
            </a:r>
          </a:p>
          <a:p>
            <a:pPr algn="l"/>
            <a:endParaRPr lang="en-US" sz="4400" dirty="0">
              <a:solidFill>
                <a:schemeClr val="tx1"/>
              </a:solidFill>
            </a:endParaRPr>
          </a:p>
          <a:p>
            <a:pPr algn="l"/>
            <a:endParaRPr lang="en-US" sz="4400" dirty="0">
              <a:solidFill>
                <a:schemeClr val="tx1"/>
              </a:solidFill>
            </a:endParaRPr>
          </a:p>
          <a:p>
            <a:pPr algn="l"/>
            <a:endParaRPr lang="en-US" sz="4400" dirty="0">
              <a:solidFill>
                <a:schemeClr val="tx1"/>
              </a:solidFill>
            </a:endParaRPr>
          </a:p>
          <a:p>
            <a:pPr algn="l"/>
            <a:endParaRPr lang="en-US" sz="4400" dirty="0">
              <a:solidFill>
                <a:schemeClr val="tx1"/>
              </a:solidFill>
            </a:endParaRPr>
          </a:p>
          <a:p>
            <a:pPr algn="l"/>
            <a:endParaRPr lang="en-US" sz="4400" dirty="0">
              <a:solidFill>
                <a:schemeClr val="tx1"/>
              </a:solidFill>
            </a:endParaRPr>
          </a:p>
          <a:p>
            <a:pPr algn="l"/>
            <a:endParaRPr lang="en-US" sz="4400" dirty="0">
              <a:solidFill>
                <a:schemeClr val="tx1"/>
              </a:solidFill>
            </a:endParaRPr>
          </a:p>
          <a:p>
            <a:pPr algn="l"/>
            <a:endParaRPr lang="en-US" sz="4400" dirty="0">
              <a:solidFill>
                <a:schemeClr val="tx1"/>
              </a:solidFill>
            </a:endParaRPr>
          </a:p>
          <a:p>
            <a:pPr algn="l"/>
            <a:r>
              <a:rPr lang="en-US" sz="4400" dirty="0">
                <a:solidFill>
                  <a:schemeClr val="tx1"/>
                </a:solidFill>
              </a:rPr>
              <a:t>Russian olive</a:t>
            </a:r>
          </a:p>
          <a:p>
            <a:pPr algn="l"/>
            <a:r>
              <a:rPr lang="en-US" sz="4400" dirty="0">
                <a:solidFill>
                  <a:schemeClr val="tx1"/>
                </a:solidFill>
              </a:rPr>
              <a:t>Tall buttercup</a:t>
            </a:r>
          </a:p>
          <a:p>
            <a:pPr algn="l"/>
            <a:r>
              <a:rPr lang="en-US" sz="4400" dirty="0">
                <a:solidFill>
                  <a:schemeClr val="tx1"/>
                </a:solidFill>
              </a:rPr>
              <a:t>Yellow chamomile</a:t>
            </a:r>
          </a:p>
          <a:p>
            <a:pPr algn="l"/>
            <a:r>
              <a:rPr lang="en-US" sz="4400" dirty="0">
                <a:solidFill>
                  <a:schemeClr val="tx1"/>
                </a:solidFill>
              </a:rPr>
              <a:t>Whitetop</a:t>
            </a:r>
          </a:p>
          <a:p>
            <a:pPr algn="l"/>
            <a:r>
              <a:rPr lang="en-US" sz="4400" dirty="0">
                <a:solidFill>
                  <a:schemeClr val="tx1"/>
                </a:solidFill>
              </a:rPr>
              <a:t>St. Johnswort</a:t>
            </a:r>
          </a:p>
          <a:p>
            <a:pPr algn="l"/>
            <a:r>
              <a:rPr lang="en-US" sz="4400" dirty="0">
                <a:solidFill>
                  <a:schemeClr val="tx1"/>
                </a:solidFill>
              </a:rPr>
              <a:t>Plumeless thistle</a:t>
            </a:r>
          </a:p>
          <a:p>
            <a:pPr algn="l"/>
            <a:endParaRPr lang="en-US" sz="3600" dirty="0">
              <a:solidFill>
                <a:schemeClr val="tx1"/>
              </a:solidFill>
              <a:highlight>
                <a:srgbClr val="FFFF00"/>
              </a:highlight>
            </a:endParaRPr>
          </a:p>
          <a:p>
            <a:pPr algn="l"/>
            <a:endParaRPr lang="en-US" sz="3600" dirty="0">
              <a:solidFill>
                <a:schemeClr val="tx1"/>
              </a:solidFill>
              <a:highlight>
                <a:srgbClr val="FFFF00"/>
              </a:highlight>
            </a:endParaRPr>
          </a:p>
          <a:p>
            <a:pPr algn="l"/>
            <a:endParaRPr lang="en-US" sz="3600" dirty="0">
              <a:solidFill>
                <a:schemeClr val="tx1"/>
              </a:solidFill>
              <a:highlight>
                <a:srgbClr val="FFFF00"/>
              </a:highlight>
            </a:endParaRPr>
          </a:p>
          <a:p>
            <a:pPr algn="l"/>
            <a:endParaRPr lang="en-US" sz="3600" dirty="0">
              <a:solidFill>
                <a:schemeClr val="tx1"/>
              </a:solidFill>
              <a:highlight>
                <a:srgbClr val="FFFF00"/>
              </a:highlight>
            </a:endParaRPr>
          </a:p>
          <a:p>
            <a:pPr algn="l"/>
            <a:r>
              <a:rPr lang="en-US" sz="3600" dirty="0">
                <a:solidFill>
                  <a:schemeClr val="tx1"/>
                </a:solidFill>
                <a:highlight>
                  <a:srgbClr val="FFFF00"/>
                </a:highlight>
              </a:rPr>
              <a:t> </a:t>
            </a:r>
          </a:p>
          <a:p>
            <a:pPr algn="l"/>
            <a:endParaRPr lang="en-US" sz="1600" dirty="0">
              <a:solidFill>
                <a:schemeClr val="tx1"/>
              </a:solidFill>
              <a:highlight>
                <a:srgbClr val="FFFF00"/>
              </a:highlight>
            </a:endParaRPr>
          </a:p>
          <a:p>
            <a:pPr algn="l"/>
            <a:endParaRPr lang="en-US" sz="1500" dirty="0">
              <a:solidFill>
                <a:schemeClr val="tx1"/>
              </a:solidFill>
            </a:endParaRPr>
          </a:p>
          <a:p>
            <a:pPr algn="l"/>
            <a:endParaRPr lang="en-US" sz="1500" dirty="0">
              <a:solidFill>
                <a:schemeClr val="tx1"/>
              </a:solidFill>
            </a:endParaRPr>
          </a:p>
          <a:p>
            <a:pPr algn="l"/>
            <a:endParaRPr lang="en-US" sz="1500" dirty="0">
              <a:solidFill>
                <a:schemeClr val="tx1"/>
              </a:solidFill>
            </a:endParaRPr>
          </a:p>
        </p:txBody>
      </p:sp>
    </p:spTree>
    <p:extLst>
      <p:ext uri="{BB962C8B-B14F-4D97-AF65-F5344CB8AC3E}">
        <p14:creationId xmlns:p14="http://schemas.microsoft.com/office/powerpoint/2010/main" val="154089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Step 4: Create Database</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2" name="Table 3">
            <a:extLst>
              <a:ext uri="{FF2B5EF4-FFF2-40B4-BE49-F238E27FC236}">
                <a16:creationId xmlns:a16="http://schemas.microsoft.com/office/drawing/2014/main" id="{F9289C10-8EBC-42E5-B9E7-4AE4322667A0}"/>
              </a:ext>
            </a:extLst>
          </p:cNvPr>
          <p:cNvGraphicFramePr>
            <a:graphicFrameLocks noGrp="1"/>
          </p:cNvGraphicFramePr>
          <p:nvPr>
            <p:extLst>
              <p:ext uri="{D42A27DB-BD31-4B8C-83A1-F6EECF244321}">
                <p14:modId xmlns:p14="http://schemas.microsoft.com/office/powerpoint/2010/main" val="2079147914"/>
              </p:ext>
            </p:extLst>
          </p:nvPr>
        </p:nvGraphicFramePr>
        <p:xfrm>
          <a:off x="1097280" y="1710832"/>
          <a:ext cx="8728366" cy="1507551"/>
        </p:xfrm>
        <a:graphic>
          <a:graphicData uri="http://schemas.openxmlformats.org/drawingml/2006/table">
            <a:tbl>
              <a:tblPr firstRow="1" bandRow="1">
                <a:tableStyleId>{93296810-A885-4BE3-A3E7-6D5BEEA58F35}</a:tableStyleId>
              </a:tblPr>
              <a:tblGrid>
                <a:gridCol w="1029674">
                  <a:extLst>
                    <a:ext uri="{9D8B030D-6E8A-4147-A177-3AD203B41FA5}">
                      <a16:colId xmlns:a16="http://schemas.microsoft.com/office/drawing/2014/main" val="3766767347"/>
                    </a:ext>
                  </a:extLst>
                </a:gridCol>
                <a:gridCol w="1170470">
                  <a:extLst>
                    <a:ext uri="{9D8B030D-6E8A-4147-A177-3AD203B41FA5}">
                      <a16:colId xmlns:a16="http://schemas.microsoft.com/office/drawing/2014/main" val="3594319577"/>
                    </a:ext>
                  </a:extLst>
                </a:gridCol>
                <a:gridCol w="1204982">
                  <a:extLst>
                    <a:ext uri="{9D8B030D-6E8A-4147-A177-3AD203B41FA5}">
                      <a16:colId xmlns:a16="http://schemas.microsoft.com/office/drawing/2014/main" val="1842236634"/>
                    </a:ext>
                  </a:extLst>
                </a:gridCol>
                <a:gridCol w="1377962">
                  <a:extLst>
                    <a:ext uri="{9D8B030D-6E8A-4147-A177-3AD203B41FA5}">
                      <a16:colId xmlns:a16="http://schemas.microsoft.com/office/drawing/2014/main" val="1073302165"/>
                    </a:ext>
                  </a:extLst>
                </a:gridCol>
                <a:gridCol w="888475">
                  <a:extLst>
                    <a:ext uri="{9D8B030D-6E8A-4147-A177-3AD203B41FA5}">
                      <a16:colId xmlns:a16="http://schemas.microsoft.com/office/drawing/2014/main" val="3616674207"/>
                    </a:ext>
                  </a:extLst>
                </a:gridCol>
                <a:gridCol w="1349546">
                  <a:extLst>
                    <a:ext uri="{9D8B030D-6E8A-4147-A177-3AD203B41FA5}">
                      <a16:colId xmlns:a16="http://schemas.microsoft.com/office/drawing/2014/main" val="384480856"/>
                    </a:ext>
                  </a:extLst>
                </a:gridCol>
                <a:gridCol w="764200">
                  <a:extLst>
                    <a:ext uri="{9D8B030D-6E8A-4147-A177-3AD203B41FA5}">
                      <a16:colId xmlns:a16="http://schemas.microsoft.com/office/drawing/2014/main" val="3892956629"/>
                    </a:ext>
                  </a:extLst>
                </a:gridCol>
                <a:gridCol w="943057">
                  <a:extLst>
                    <a:ext uri="{9D8B030D-6E8A-4147-A177-3AD203B41FA5}">
                      <a16:colId xmlns:a16="http://schemas.microsoft.com/office/drawing/2014/main" val="3921451165"/>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Date</a:t>
                      </a:r>
                    </a:p>
                  </a:txBody>
                  <a:tcPr/>
                </a:tc>
                <a:tc>
                  <a:txBody>
                    <a:bodyPr/>
                    <a:lstStyle/>
                    <a:p>
                      <a:r>
                        <a:rPr lang="en-US" dirty="0"/>
                        <a:t>Location</a:t>
                      </a:r>
                    </a:p>
                  </a:txBody>
                  <a:tcPr/>
                </a:tc>
                <a:tc>
                  <a:txBody>
                    <a:bodyPr/>
                    <a:lstStyle/>
                    <a:p>
                      <a:r>
                        <a:rPr lang="en-US" dirty="0"/>
                        <a:t>Species </a:t>
                      </a:r>
                    </a:p>
                  </a:txBody>
                  <a:tcPr/>
                </a:tc>
                <a:tc>
                  <a:txBody>
                    <a:bodyPr/>
                    <a:lstStyle/>
                    <a:p>
                      <a:r>
                        <a:rPr lang="en-US" dirty="0"/>
                        <a:t>Observer</a:t>
                      </a:r>
                    </a:p>
                  </a:txBody>
                  <a:tcPr/>
                </a:tc>
                <a:tc>
                  <a:txBody>
                    <a:bodyPr/>
                    <a:lstStyle/>
                    <a:p>
                      <a:r>
                        <a:rPr lang="en-US" dirty="0"/>
                        <a:t>Status</a:t>
                      </a:r>
                    </a:p>
                  </a:txBody>
                  <a:tcPr/>
                </a:tc>
                <a:tc>
                  <a:txBody>
                    <a:bodyPr/>
                    <a:lstStyle/>
                    <a:p>
                      <a:r>
                        <a:rPr lang="en-US" dirty="0"/>
                        <a:t>Treatment</a:t>
                      </a:r>
                    </a:p>
                  </a:txBody>
                  <a:tcPr/>
                </a:tc>
                <a:tc>
                  <a:txBody>
                    <a:bodyPr/>
                    <a:lstStyle/>
                    <a:p>
                      <a:r>
                        <a:rPr lang="en-US" dirty="0"/>
                        <a:t>Rate</a:t>
                      </a:r>
                    </a:p>
                  </a:txBody>
                  <a:tcPr/>
                </a:tc>
                <a:tc>
                  <a:txBody>
                    <a:bodyPr/>
                    <a:lstStyle/>
                    <a:p>
                      <a:r>
                        <a:rPr lang="en-US" dirty="0"/>
                        <a:t>Info</a:t>
                      </a:r>
                    </a:p>
                  </a:txBody>
                  <a:tcPr/>
                </a:tc>
                <a:extLst>
                  <a:ext uri="{0D108BD9-81ED-4DB2-BD59-A6C34878D82A}">
                    <a16:rowId xmlns:a16="http://schemas.microsoft.com/office/drawing/2014/main" val="179824921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6025628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24854833"/>
                  </a:ext>
                </a:extLst>
              </a:tr>
              <a:tr h="39503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61491964"/>
                  </a:ext>
                </a:extLst>
              </a:tr>
            </a:tbl>
          </a:graphicData>
        </a:graphic>
      </p:graphicFrame>
      <p:pic>
        <p:nvPicPr>
          <p:cNvPr id="7172" name="Picture 4" descr="Image result for arconline logo">
            <a:extLst>
              <a:ext uri="{FF2B5EF4-FFF2-40B4-BE49-F238E27FC236}">
                <a16:creationId xmlns:a16="http://schemas.microsoft.com/office/drawing/2014/main" id="{CB1D29FA-D7C6-4B9E-A9E0-EC7545B54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097" y="3701870"/>
            <a:ext cx="34671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arc collector logo">
            <a:extLst>
              <a:ext uri="{FF2B5EF4-FFF2-40B4-BE49-F238E27FC236}">
                <a16:creationId xmlns:a16="http://schemas.microsoft.com/office/drawing/2014/main" id="{8A21DA5B-D4D5-4A83-8C92-FCBD81AC3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656" y="5209420"/>
            <a:ext cx="1403981" cy="14039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oogle sheets">
            <a:extLst>
              <a:ext uri="{FF2B5EF4-FFF2-40B4-BE49-F238E27FC236}">
                <a16:creationId xmlns:a16="http://schemas.microsoft.com/office/drawing/2014/main" id="{8D4D99F1-61B8-4F12-8320-C4B9B6834A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480" y="5382763"/>
            <a:ext cx="2079446" cy="991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oogle forms">
            <a:extLst>
              <a:ext uri="{FF2B5EF4-FFF2-40B4-BE49-F238E27FC236}">
                <a16:creationId xmlns:a16="http://schemas.microsoft.com/office/drawing/2014/main" id="{12D909C2-F4AB-4B23-9327-96A6E1B247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380" y="3700744"/>
            <a:ext cx="2898751" cy="131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7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Step 5: Collect Yearly Data</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pic>
        <p:nvPicPr>
          <p:cNvPr id="6" name="Picture 5" descr="A picture containing table, sitting, green, cake&#10;&#10;Description automatically generated">
            <a:extLst>
              <a:ext uri="{FF2B5EF4-FFF2-40B4-BE49-F238E27FC236}">
                <a16:creationId xmlns:a16="http://schemas.microsoft.com/office/drawing/2014/main" id="{DB6BBB29-4ADE-4F17-9EDA-07ACE1195A63}"/>
              </a:ext>
            </a:extLst>
          </p:cNvPr>
          <p:cNvPicPr>
            <a:picLocks noChangeAspect="1"/>
          </p:cNvPicPr>
          <p:nvPr/>
        </p:nvPicPr>
        <p:blipFill>
          <a:blip r:embed="rId4"/>
          <a:stretch>
            <a:fillRect/>
          </a:stretch>
        </p:blipFill>
        <p:spPr>
          <a:xfrm>
            <a:off x="1267270" y="1280203"/>
            <a:ext cx="2518693" cy="5464283"/>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821A5CD-7AC0-45FA-B941-098E4055252F}"/>
              </a:ext>
            </a:extLst>
          </p:cNvPr>
          <p:cNvPicPr>
            <a:picLocks noChangeAspect="1"/>
          </p:cNvPicPr>
          <p:nvPr/>
        </p:nvPicPr>
        <p:blipFill>
          <a:blip r:embed="rId5"/>
          <a:stretch>
            <a:fillRect/>
          </a:stretch>
        </p:blipFill>
        <p:spPr>
          <a:xfrm>
            <a:off x="4118515" y="1280204"/>
            <a:ext cx="2518693" cy="546428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D71B9CE-AFDF-45C7-BD08-38BCA890CE5F}"/>
              </a:ext>
            </a:extLst>
          </p:cNvPr>
          <p:cNvPicPr>
            <a:picLocks noChangeAspect="1"/>
          </p:cNvPicPr>
          <p:nvPr/>
        </p:nvPicPr>
        <p:blipFill>
          <a:blip r:embed="rId6"/>
          <a:stretch>
            <a:fillRect/>
          </a:stretch>
        </p:blipFill>
        <p:spPr>
          <a:xfrm>
            <a:off x="6969760" y="1280205"/>
            <a:ext cx="2524791" cy="5464283"/>
          </a:xfrm>
          <a:prstGeom prst="rect">
            <a:avLst/>
          </a:prstGeom>
        </p:spPr>
      </p:pic>
    </p:spTree>
    <p:extLst>
      <p:ext uri="{BB962C8B-B14F-4D97-AF65-F5344CB8AC3E}">
        <p14:creationId xmlns:p14="http://schemas.microsoft.com/office/powerpoint/2010/main" val="9141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tx2">
                <a:lumMod val="70000"/>
              </a:schemeClr>
            </a:gs>
            <a:gs pos="79000">
              <a:schemeClr val="accent1">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title"/>
          </p:nvPr>
        </p:nvSpPr>
        <p:spPr bwMode="gray">
          <a:xfrm>
            <a:off x="1797666" y="56971"/>
            <a:ext cx="8596668" cy="852385"/>
          </a:xfrm>
        </p:spPr>
        <p:txBody>
          <a:bodyPr>
            <a:normAutofit/>
          </a:bodyPr>
          <a:lstStyle/>
          <a:p>
            <a:pPr algn="ctr"/>
            <a:r>
              <a:rPr lang="en-US" dirty="0">
                <a:solidFill>
                  <a:schemeClr val="tx1">
                    <a:lumMod val="65000"/>
                    <a:lumOff val="35000"/>
                  </a:schemeClr>
                </a:solidFill>
              </a:rPr>
              <a:t>Step 6:  Repeat and Analyze</a:t>
            </a:r>
            <a:r>
              <a:rPr lang="en-US" dirty="0"/>
              <a:t>	</a:t>
            </a:r>
          </a:p>
        </p:txBody>
      </p:sp>
      <p:pic>
        <p:nvPicPr>
          <p:cNvPr id="29" name="Picture 28" descr="A close up of a sign&#10;&#10;Description automatically generated">
            <a:extLst>
              <a:ext uri="{FF2B5EF4-FFF2-40B4-BE49-F238E27FC236}">
                <a16:creationId xmlns:a16="http://schemas.microsoft.com/office/drawing/2014/main" id="{AF4140A6-32A6-41B2-BF86-908F0325E07F}"/>
              </a:ext>
            </a:extLst>
          </p:cNvPr>
          <p:cNvPicPr>
            <a:picLocks noChangeAspect="1"/>
          </p:cNvPicPr>
          <p:nvPr/>
        </p:nvPicPr>
        <p:blipFill>
          <a:blip r:embed="rId3"/>
          <a:stretch>
            <a:fillRect/>
          </a:stretch>
        </p:blipFill>
        <p:spPr>
          <a:xfrm>
            <a:off x="9752933" y="5878631"/>
            <a:ext cx="2334303" cy="865857"/>
          </a:xfrm>
          <a:prstGeom prst="roundRect">
            <a:avLst>
              <a:gd name="adj" fmla="val 8594"/>
            </a:avLst>
          </a:prstGeom>
          <a:solidFill>
            <a:srgbClr val="FFFFFF">
              <a:shade val="85000"/>
            </a:srgbClr>
          </a:solidFill>
          <a:ln>
            <a:noFill/>
          </a:ln>
          <a:effectLst/>
        </p:spPr>
      </p:pic>
      <p:graphicFrame>
        <p:nvGraphicFramePr>
          <p:cNvPr id="5" name="Table 4">
            <a:extLst>
              <a:ext uri="{FF2B5EF4-FFF2-40B4-BE49-F238E27FC236}">
                <a16:creationId xmlns:a16="http://schemas.microsoft.com/office/drawing/2014/main" id="{1F849F05-C5DB-4EDE-9DC5-E9CC817B8B84}"/>
              </a:ext>
            </a:extLst>
          </p:cNvPr>
          <p:cNvGraphicFramePr>
            <a:graphicFrameLocks noGrp="1"/>
          </p:cNvGraphicFramePr>
          <p:nvPr>
            <p:extLst>
              <p:ext uri="{D42A27DB-BD31-4B8C-83A1-F6EECF244321}">
                <p14:modId xmlns:p14="http://schemas.microsoft.com/office/powerpoint/2010/main" val="2706969726"/>
              </p:ext>
            </p:extLst>
          </p:nvPr>
        </p:nvGraphicFramePr>
        <p:xfrm>
          <a:off x="1022556" y="1268361"/>
          <a:ext cx="7836311" cy="4773668"/>
        </p:xfrm>
        <a:graphic>
          <a:graphicData uri="http://schemas.openxmlformats.org/drawingml/2006/table">
            <a:tbl>
              <a:tblPr>
                <a:tableStyleId>{93296810-A885-4BE3-A3E7-6D5BEEA58F35}</a:tableStyleId>
              </a:tblPr>
              <a:tblGrid>
                <a:gridCol w="241390">
                  <a:extLst>
                    <a:ext uri="{9D8B030D-6E8A-4147-A177-3AD203B41FA5}">
                      <a16:colId xmlns:a16="http://schemas.microsoft.com/office/drawing/2014/main" val="2817566747"/>
                    </a:ext>
                  </a:extLst>
                </a:gridCol>
                <a:gridCol w="304707">
                  <a:extLst>
                    <a:ext uri="{9D8B030D-6E8A-4147-A177-3AD203B41FA5}">
                      <a16:colId xmlns:a16="http://schemas.microsoft.com/office/drawing/2014/main" val="370157221"/>
                    </a:ext>
                  </a:extLst>
                </a:gridCol>
                <a:gridCol w="486740">
                  <a:extLst>
                    <a:ext uri="{9D8B030D-6E8A-4147-A177-3AD203B41FA5}">
                      <a16:colId xmlns:a16="http://schemas.microsoft.com/office/drawing/2014/main" val="2114164129"/>
                    </a:ext>
                  </a:extLst>
                </a:gridCol>
                <a:gridCol w="399681">
                  <a:extLst>
                    <a:ext uri="{9D8B030D-6E8A-4147-A177-3AD203B41FA5}">
                      <a16:colId xmlns:a16="http://schemas.microsoft.com/office/drawing/2014/main" val="1943526810"/>
                    </a:ext>
                  </a:extLst>
                </a:gridCol>
                <a:gridCol w="395723">
                  <a:extLst>
                    <a:ext uri="{9D8B030D-6E8A-4147-A177-3AD203B41FA5}">
                      <a16:colId xmlns:a16="http://schemas.microsoft.com/office/drawing/2014/main" val="478436006"/>
                    </a:ext>
                  </a:extLst>
                </a:gridCol>
                <a:gridCol w="415510">
                  <a:extLst>
                    <a:ext uri="{9D8B030D-6E8A-4147-A177-3AD203B41FA5}">
                      <a16:colId xmlns:a16="http://schemas.microsoft.com/office/drawing/2014/main" val="2962246128"/>
                    </a:ext>
                  </a:extLst>
                </a:gridCol>
                <a:gridCol w="265134">
                  <a:extLst>
                    <a:ext uri="{9D8B030D-6E8A-4147-A177-3AD203B41FA5}">
                      <a16:colId xmlns:a16="http://schemas.microsoft.com/office/drawing/2014/main" val="1887001208"/>
                    </a:ext>
                  </a:extLst>
                </a:gridCol>
                <a:gridCol w="411553">
                  <a:extLst>
                    <a:ext uri="{9D8B030D-6E8A-4147-A177-3AD203B41FA5}">
                      <a16:colId xmlns:a16="http://schemas.microsoft.com/office/drawing/2014/main" val="1248624215"/>
                    </a:ext>
                  </a:extLst>
                </a:gridCol>
                <a:gridCol w="324493">
                  <a:extLst>
                    <a:ext uri="{9D8B030D-6E8A-4147-A177-3AD203B41FA5}">
                      <a16:colId xmlns:a16="http://schemas.microsoft.com/office/drawing/2014/main" val="3739328639"/>
                    </a:ext>
                  </a:extLst>
                </a:gridCol>
                <a:gridCol w="245348">
                  <a:extLst>
                    <a:ext uri="{9D8B030D-6E8A-4147-A177-3AD203B41FA5}">
                      <a16:colId xmlns:a16="http://schemas.microsoft.com/office/drawing/2014/main" val="3764783337"/>
                    </a:ext>
                  </a:extLst>
                </a:gridCol>
                <a:gridCol w="189948">
                  <a:extLst>
                    <a:ext uri="{9D8B030D-6E8A-4147-A177-3AD203B41FA5}">
                      <a16:colId xmlns:a16="http://schemas.microsoft.com/office/drawing/2014/main" val="3445964216"/>
                    </a:ext>
                  </a:extLst>
                </a:gridCol>
                <a:gridCol w="245348">
                  <a:extLst>
                    <a:ext uri="{9D8B030D-6E8A-4147-A177-3AD203B41FA5}">
                      <a16:colId xmlns:a16="http://schemas.microsoft.com/office/drawing/2014/main" val="3141241950"/>
                    </a:ext>
                  </a:extLst>
                </a:gridCol>
                <a:gridCol w="178076">
                  <a:extLst>
                    <a:ext uri="{9D8B030D-6E8A-4147-A177-3AD203B41FA5}">
                      <a16:colId xmlns:a16="http://schemas.microsoft.com/office/drawing/2014/main" val="3541629203"/>
                    </a:ext>
                  </a:extLst>
                </a:gridCol>
                <a:gridCol w="189948">
                  <a:extLst>
                    <a:ext uri="{9D8B030D-6E8A-4147-A177-3AD203B41FA5}">
                      <a16:colId xmlns:a16="http://schemas.microsoft.com/office/drawing/2014/main" val="3078165588"/>
                    </a:ext>
                  </a:extLst>
                </a:gridCol>
                <a:gridCol w="375937">
                  <a:extLst>
                    <a:ext uri="{9D8B030D-6E8A-4147-A177-3AD203B41FA5}">
                      <a16:colId xmlns:a16="http://schemas.microsoft.com/office/drawing/2014/main" val="1118580095"/>
                    </a:ext>
                  </a:extLst>
                </a:gridCol>
                <a:gridCol w="245348">
                  <a:extLst>
                    <a:ext uri="{9D8B030D-6E8A-4147-A177-3AD203B41FA5}">
                      <a16:colId xmlns:a16="http://schemas.microsoft.com/office/drawing/2014/main" val="3019924389"/>
                    </a:ext>
                  </a:extLst>
                </a:gridCol>
                <a:gridCol w="229519">
                  <a:extLst>
                    <a:ext uri="{9D8B030D-6E8A-4147-A177-3AD203B41FA5}">
                      <a16:colId xmlns:a16="http://schemas.microsoft.com/office/drawing/2014/main" val="801690295"/>
                    </a:ext>
                  </a:extLst>
                </a:gridCol>
                <a:gridCol w="371981">
                  <a:extLst>
                    <a:ext uri="{9D8B030D-6E8A-4147-A177-3AD203B41FA5}">
                      <a16:colId xmlns:a16="http://schemas.microsoft.com/office/drawing/2014/main" val="2645510981"/>
                    </a:ext>
                  </a:extLst>
                </a:gridCol>
                <a:gridCol w="376926">
                  <a:extLst>
                    <a:ext uri="{9D8B030D-6E8A-4147-A177-3AD203B41FA5}">
                      <a16:colId xmlns:a16="http://schemas.microsoft.com/office/drawing/2014/main" val="1149382409"/>
                    </a:ext>
                  </a:extLst>
                </a:gridCol>
                <a:gridCol w="379894">
                  <a:extLst>
                    <a:ext uri="{9D8B030D-6E8A-4147-A177-3AD203B41FA5}">
                      <a16:colId xmlns:a16="http://schemas.microsoft.com/office/drawing/2014/main" val="1556738755"/>
                    </a:ext>
                  </a:extLst>
                </a:gridCol>
                <a:gridCol w="365056">
                  <a:extLst>
                    <a:ext uri="{9D8B030D-6E8A-4147-A177-3AD203B41FA5}">
                      <a16:colId xmlns:a16="http://schemas.microsoft.com/office/drawing/2014/main" val="3356993637"/>
                    </a:ext>
                  </a:extLst>
                </a:gridCol>
                <a:gridCol w="213690">
                  <a:extLst>
                    <a:ext uri="{9D8B030D-6E8A-4147-A177-3AD203B41FA5}">
                      <a16:colId xmlns:a16="http://schemas.microsoft.com/office/drawing/2014/main" val="192348337"/>
                    </a:ext>
                  </a:extLst>
                </a:gridCol>
                <a:gridCol w="228530">
                  <a:extLst>
                    <a:ext uri="{9D8B030D-6E8A-4147-A177-3AD203B41FA5}">
                      <a16:colId xmlns:a16="http://schemas.microsoft.com/office/drawing/2014/main" val="2755999916"/>
                    </a:ext>
                  </a:extLst>
                </a:gridCol>
                <a:gridCol w="403638">
                  <a:extLst>
                    <a:ext uri="{9D8B030D-6E8A-4147-A177-3AD203B41FA5}">
                      <a16:colId xmlns:a16="http://schemas.microsoft.com/office/drawing/2014/main" val="3781787772"/>
                    </a:ext>
                  </a:extLst>
                </a:gridCol>
                <a:gridCol w="352193">
                  <a:extLst>
                    <a:ext uri="{9D8B030D-6E8A-4147-A177-3AD203B41FA5}">
                      <a16:colId xmlns:a16="http://schemas.microsoft.com/office/drawing/2014/main" val="1817274283"/>
                    </a:ext>
                  </a:extLst>
                </a:gridCol>
              </a:tblGrid>
              <a:tr h="83822">
                <a:tc>
                  <a:txBody>
                    <a:bodyPr/>
                    <a:lstStyle/>
                    <a:p>
                      <a:pPr algn="l" fontAlgn="b"/>
                      <a:r>
                        <a:rPr lang="en-US" sz="200" u="none" strike="noStrike">
                          <a:effectLst/>
                        </a:rPr>
                        <a:t>OBJECTID</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Date_</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Collector</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Species</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Stat_15</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Stat_16</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Status_17</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Status_18</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Status_19</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Latitude</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Recheck</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Photo</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GlobalID</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Treat_19</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Rate_19</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Recheck19_stat</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Comment_</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Site_Visited</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Observ_18</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Date_18</a:t>
                      </a:r>
                      <a:endParaRPr lang="en-US" sz="200" b="1" i="0" u="none" strike="noStrike">
                        <a:solidFill>
                          <a:srgbClr val="FFFFFF"/>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Shape__Area</a:t>
                      </a:r>
                      <a:endParaRPr lang="en-US" sz="200" b="1" i="0" u="none" strike="noStrike">
                        <a:solidFill>
                          <a:srgbClr val="FFFFFF"/>
                        </a:solidFill>
                        <a:effectLst/>
                        <a:latin typeface="Calibri" panose="020F0502020204030204" pitchFamily="34" charset="0"/>
                      </a:endParaRPr>
                    </a:p>
                  </a:txBody>
                  <a:tcPr marL="1883" marR="1883" marT="1883" marB="0" anchor="b"/>
                </a:tc>
                <a:tc gridSpan="2">
                  <a:txBody>
                    <a:bodyPr/>
                    <a:lstStyle/>
                    <a:p>
                      <a:pPr algn="l" fontAlgn="b"/>
                      <a:r>
                        <a:rPr lang="en-US" sz="200" u="none" strike="noStrike">
                          <a:effectLst/>
                        </a:rPr>
                        <a:t>Shape__Length</a:t>
                      </a:r>
                      <a:endParaRPr lang="en-US" sz="200" b="1" i="0" u="none" strike="noStrike">
                        <a:solidFill>
                          <a:srgbClr val="FFFFFF"/>
                        </a:solidFill>
                        <a:effectLst/>
                        <a:latin typeface="Calibri" panose="020F0502020204030204" pitchFamily="34" charset="0"/>
                      </a:endParaRPr>
                    </a:p>
                  </a:txBody>
                  <a:tcPr marL="1883" marR="1883" marT="1883" marB="0" anchor="b"/>
                </a:tc>
                <a:tc hMerge="1">
                  <a:txBody>
                    <a:bodyPr/>
                    <a:lstStyle/>
                    <a:p>
                      <a:endParaRPr lang="en-US"/>
                    </a:p>
                  </a:txBody>
                  <a:tcPr/>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3411305721"/>
                  </a:ext>
                </a:extLst>
              </a:tr>
              <a:tr h="246834">
                <a:tc>
                  <a:txBody>
                    <a:bodyPr/>
                    <a:lstStyle/>
                    <a:p>
                      <a:pPr algn="r" fontAlgn="b"/>
                      <a:r>
                        <a:rPr lang="en-US" sz="200" u="none" strike="noStrike">
                          <a:effectLst/>
                        </a:rPr>
                        <a:t>501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2010-08-01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Austin Armstrong</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Rush skeletonweed</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43.17774119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{0396a906-fe20-4782-8222-3ee0488ddddf}</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2018-06-07 16:07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4.8296E-08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0.0008097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694048677"/>
                  </a:ext>
                </a:extLst>
              </a:tr>
              <a:tr h="246834">
                <a:tc>
                  <a:txBody>
                    <a:bodyPr/>
                    <a:lstStyle/>
                    <a:p>
                      <a:pPr algn="r" fontAlgn="b"/>
                      <a:r>
                        <a:rPr lang="en-US" sz="200" u="none" strike="noStrike">
                          <a:effectLst/>
                        </a:rPr>
                        <a:t>537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2011-07-18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Teddy Parker-Renga</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6-10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43.43526376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{a9df3d6d-5e9d-4eb5-9b29-7c29f6192e01}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2018-06-25 15:08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4.81837E-08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0.0008114</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2687407595"/>
                  </a:ext>
                </a:extLst>
              </a:tr>
              <a:tr h="246834">
                <a:tc>
                  <a:txBody>
                    <a:bodyPr/>
                    <a:lstStyle/>
                    <a:p>
                      <a:pPr algn="r" fontAlgn="b"/>
                      <a:r>
                        <a:rPr lang="en-US" sz="200" u="none" strike="noStrike">
                          <a:effectLst/>
                        </a:rPr>
                        <a:t>548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2014-09-03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Coleton Rives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43.45885542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{e53eb8f8-b9ed-499a-af21-58de4478d298}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2018-07-12 15:43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1.10522E-08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0.0003802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1555589888"/>
                  </a:ext>
                </a:extLst>
              </a:tr>
              <a:tr h="246834">
                <a:tc>
                  <a:txBody>
                    <a:bodyPr/>
                    <a:lstStyle/>
                    <a:p>
                      <a:pPr algn="r" fontAlgn="b"/>
                      <a:r>
                        <a:rPr lang="en-US" sz="200" u="none" strike="noStrike">
                          <a:effectLst/>
                        </a:rPr>
                        <a:t>558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2004-06-01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Erika Edmiston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dirty="0">
                          <a:effectLst/>
                        </a:rPr>
                        <a:t>Leafy spurge</a:t>
                      </a:r>
                      <a:endParaRPr lang="en-US" sz="200" b="0" i="0" u="none" strike="noStrike" dirty="0">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43.4656346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{b0b672c3-4c18-44c8-936e-6029d8d4b3f9}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2018-06-20 19:37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4.87325E-08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0.000814</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1756302817"/>
                  </a:ext>
                </a:extLst>
              </a:tr>
              <a:tr h="246834">
                <a:tc>
                  <a:txBody>
                    <a:bodyPr/>
                    <a:lstStyle/>
                    <a:p>
                      <a:pPr algn="r" fontAlgn="b"/>
                      <a:r>
                        <a:rPr lang="en-US" sz="200" u="none" strike="noStrike">
                          <a:effectLst/>
                        </a:rPr>
                        <a:t>563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2007-08-27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Ronda Cauffman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1-5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43.46694084</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{b2db5e55-0e10-4442-8a78-a17940029884}</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Chemical</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Roundup &gt;3%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2018-06-20 19:27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5.37029E-08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0.0009483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2132618457"/>
                  </a:ext>
                </a:extLst>
              </a:tr>
              <a:tr h="246834">
                <a:tc>
                  <a:txBody>
                    <a:bodyPr/>
                    <a:lstStyle/>
                    <a:p>
                      <a:pPr algn="r" fontAlgn="b"/>
                      <a:r>
                        <a:rPr lang="en-US" sz="200" u="none" strike="noStrike">
                          <a:effectLst/>
                        </a:rPr>
                        <a:t>572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2011-06-21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TCWP Seasonal</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43.47484675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{8d88da24-ef6b-4ff0-8662-5249a452f045}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2018-06-27 13:30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8.03757E-08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0.0011729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1888319239"/>
                  </a:ext>
                </a:extLst>
              </a:tr>
              <a:tr h="246834">
                <a:tc>
                  <a:txBody>
                    <a:bodyPr/>
                    <a:lstStyle/>
                    <a:p>
                      <a:pPr algn="r" fontAlgn="b"/>
                      <a:r>
                        <a:rPr lang="en-US" sz="200" u="none" strike="noStrike">
                          <a:effectLst/>
                        </a:rPr>
                        <a:t>580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2013-07-02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TCWP Seasonal</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43.48995205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{e670ac61-d448-4547-a9d2-ca5e1e6d9642}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2018-06-26 21:36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3.96367E-08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0.0007198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884331656"/>
                  </a:ext>
                </a:extLst>
              </a:tr>
              <a:tr h="246834">
                <a:tc>
                  <a:txBody>
                    <a:bodyPr/>
                    <a:lstStyle/>
                    <a:p>
                      <a:pPr algn="r" fontAlgn="b"/>
                      <a:r>
                        <a:rPr lang="en-US" sz="200" u="none" strike="noStrike">
                          <a:effectLst/>
                        </a:rPr>
                        <a:t>583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2006-06-01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Erika Edmiston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dirty="0">
                          <a:effectLst/>
                        </a:rPr>
                        <a:t>43.49043624</a:t>
                      </a:r>
                      <a:endParaRPr lang="en-US" sz="200" b="0" i="0" u="none" strike="noStrike" dirty="0">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{1df9fda5-6dc2-4ef7-aaea-1b43c16b0176}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2018-06-26 21:39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8.46544E-08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0.0011406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2052011890"/>
                  </a:ext>
                </a:extLst>
              </a:tr>
              <a:tr h="246834">
                <a:tc>
                  <a:txBody>
                    <a:bodyPr/>
                    <a:lstStyle/>
                    <a:p>
                      <a:pPr algn="r" fontAlgn="b"/>
                      <a:r>
                        <a:rPr lang="en-US" sz="200" u="none" strike="noStrike">
                          <a:effectLst/>
                        </a:rPr>
                        <a:t>586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2006-07-06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Erika Edmiston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43.49448771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{45325748-d3a9-4875-832e-ef5210b88737}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2018-05-31 16:35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4.44987E-07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0.0024439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dirty="0">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4251208634"/>
                  </a:ext>
                </a:extLst>
              </a:tr>
              <a:tr h="246834">
                <a:tc>
                  <a:txBody>
                    <a:bodyPr/>
                    <a:lstStyle/>
                    <a:p>
                      <a:pPr algn="r" fontAlgn="b"/>
                      <a:r>
                        <a:rPr lang="en-US" sz="200" u="none" strike="noStrike">
                          <a:effectLst/>
                        </a:rPr>
                        <a:t>592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2009-06-24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Aaron Foster</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43.49782507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{2be656ad-cbee-4d71-9a55-fd44aca4b069}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2018-06-26 21:16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5.37589E-07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0.0047782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2973167477"/>
                  </a:ext>
                </a:extLst>
              </a:tr>
              <a:tr h="246834">
                <a:tc>
                  <a:txBody>
                    <a:bodyPr/>
                    <a:lstStyle/>
                    <a:p>
                      <a:pPr algn="r" fontAlgn="b"/>
                      <a:r>
                        <a:rPr lang="en-US" sz="200" u="none" strike="noStrike">
                          <a:effectLst/>
                        </a:rPr>
                        <a:t>594</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2009-06-24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Aaron Foster</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6-10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43.50386365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{6aef0cf4-9c72-4775-b4aa-ad5a7df6d873}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2018-07-03 16:59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4.87485E-08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0.0008142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360067967"/>
                  </a:ext>
                </a:extLst>
              </a:tr>
              <a:tr h="246834">
                <a:tc>
                  <a:txBody>
                    <a:bodyPr/>
                    <a:lstStyle/>
                    <a:p>
                      <a:pPr algn="r" fontAlgn="b"/>
                      <a:r>
                        <a:rPr lang="en-US" sz="200" u="none" strike="noStrike">
                          <a:effectLst/>
                        </a:rPr>
                        <a:t>611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2007-07-19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Ronda Cauffman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11-30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43.52860086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{f8b1ceae-33f1-4555-bc8f-c04191ce571d}</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Chemical</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Roundup &gt;3%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2018-06-27 14:45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9.61295E-08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0.0012899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3472258109"/>
                  </a:ext>
                </a:extLst>
              </a:tr>
              <a:tr h="246834">
                <a:tc>
                  <a:txBody>
                    <a:bodyPr/>
                    <a:lstStyle/>
                    <a:p>
                      <a:pPr algn="r" fontAlgn="b"/>
                      <a:r>
                        <a:rPr lang="en-US" sz="200" u="none" strike="noStrike">
                          <a:effectLst/>
                        </a:rPr>
                        <a:t>614</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2009-08-18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Aaron Foster</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6-10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43.53723169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{3d3aa003-7bc0-4b73-a6e1-8433fec80c50}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Chemical</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Roundup &gt;3%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2018-06-27 14:30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4.87148E-08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0.0008137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725207698"/>
                  </a:ext>
                </a:extLst>
              </a:tr>
              <a:tr h="246834">
                <a:tc>
                  <a:txBody>
                    <a:bodyPr/>
                    <a:lstStyle/>
                    <a:p>
                      <a:pPr algn="r" fontAlgn="b"/>
                      <a:r>
                        <a:rPr lang="en-US" sz="200" u="none" strike="noStrike">
                          <a:effectLst/>
                        </a:rPr>
                        <a:t>615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2003-07-02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Unknown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43.53753867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{fad52104-a119-4d2a-8b9a-7a0933ff28c9}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4.87266E-08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0.0008139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496515170"/>
                  </a:ext>
                </a:extLst>
              </a:tr>
              <a:tr h="246834">
                <a:tc>
                  <a:txBody>
                    <a:bodyPr/>
                    <a:lstStyle/>
                    <a:p>
                      <a:pPr algn="r" fontAlgn="b"/>
                      <a:r>
                        <a:rPr lang="en-US" sz="200" u="none" strike="noStrike">
                          <a:effectLst/>
                        </a:rPr>
                        <a:t>616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2007-08-31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Aaron Foster</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&gt;30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43.54175469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{235cdf1d-cc5c-455b-9ec7-2633b3e51309}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Chemical</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dirty="0">
                          <a:effectLst/>
                        </a:rPr>
                        <a:t>Roundup &gt;3%</a:t>
                      </a:r>
                      <a:endParaRPr lang="en-US" sz="200" b="0" i="0" u="none" strike="noStrike" dirty="0">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2018-06-26 20:05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4.87221E-08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0.0008138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621951607"/>
                  </a:ext>
                </a:extLst>
              </a:tr>
              <a:tr h="246834">
                <a:tc>
                  <a:txBody>
                    <a:bodyPr/>
                    <a:lstStyle/>
                    <a:p>
                      <a:pPr algn="r" fontAlgn="b"/>
                      <a:r>
                        <a:rPr lang="en-US" sz="200" u="none" strike="noStrike">
                          <a:effectLst/>
                        </a:rPr>
                        <a:t>620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2012-07-13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Mark Daluge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43.54746052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{1a7c45ca-cc3e-4a73-806d-30f368028b92}</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2018-06-26 19:25</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4.42788E-08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0.0007611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153265184"/>
                  </a:ext>
                </a:extLst>
              </a:tr>
              <a:tr h="246834">
                <a:tc>
                  <a:txBody>
                    <a:bodyPr/>
                    <a:lstStyle/>
                    <a:p>
                      <a:pPr algn="r" fontAlgn="b"/>
                      <a:r>
                        <a:rPr lang="en-US" sz="200" u="none" strike="noStrike">
                          <a:effectLst/>
                        </a:rPr>
                        <a:t>621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2003-07-02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Jim Gores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1-5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43.54701663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{3bb2e563-2b57-45b3-8990-d98de1b42e11}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2018-06-26 19:40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7.87251E-07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0.0050489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2127177617"/>
                  </a:ext>
                </a:extLst>
              </a:tr>
              <a:tr h="246834">
                <a:tc>
                  <a:txBody>
                    <a:bodyPr/>
                    <a:lstStyle/>
                    <a:p>
                      <a:pPr algn="r" fontAlgn="b"/>
                      <a:r>
                        <a:rPr lang="en-US" sz="200" u="none" strike="noStrike">
                          <a:effectLst/>
                        </a:rPr>
                        <a:t>641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2007-09-11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Erika Edmiston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43.57647571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{cf2ec9b8-c04d-4c1f-9b8d-535e2d8d54e9}</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2018-07-13 15:46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4.42974E-08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0.0007613</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919713644"/>
                  </a:ext>
                </a:extLst>
              </a:tr>
              <a:tr h="246834">
                <a:tc>
                  <a:txBody>
                    <a:bodyPr/>
                    <a:lstStyle/>
                    <a:p>
                      <a:pPr algn="r" fontAlgn="b"/>
                      <a:r>
                        <a:rPr lang="en-US" sz="200" u="none" strike="noStrike">
                          <a:effectLst/>
                        </a:rPr>
                        <a:t>657</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2013-07-01 0:00</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Coleton Rives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Leafy spurge</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NLP</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6-10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1-5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6-10 Plants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43.59298696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 </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No</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{c14732c2-bd2b-40c5-9ad1-2fef39ea7936}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Chemical</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Perspective 5oz</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Yes</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r>
                        <a:rPr lang="en-US" sz="200" u="none" strike="noStrike">
                          <a:effectLst/>
                        </a:rPr>
                        <a:t>Richard Samuelson</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2018-06-26 15:06</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4.20114E-08</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r" fontAlgn="b"/>
                      <a:r>
                        <a:rPr lang="en-US" sz="200" u="none" strike="noStrike">
                          <a:effectLst/>
                        </a:rPr>
                        <a:t>0.0007411</a:t>
                      </a:r>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a:solidFill>
                          <a:srgbClr val="000000"/>
                        </a:solidFill>
                        <a:effectLst/>
                        <a:latin typeface="Calibri" panose="020F0502020204030204" pitchFamily="34" charset="0"/>
                      </a:endParaRPr>
                    </a:p>
                  </a:txBody>
                  <a:tcPr marL="1883" marR="1883" marT="1883" marB="0" anchor="b"/>
                </a:tc>
                <a:tc>
                  <a:txBody>
                    <a:bodyPr/>
                    <a:lstStyle/>
                    <a:p>
                      <a:pPr algn="l" fontAlgn="b"/>
                      <a:endParaRPr lang="en-US" sz="200" b="0" i="0" u="none" strike="noStrike" dirty="0">
                        <a:solidFill>
                          <a:srgbClr val="000000"/>
                        </a:solidFill>
                        <a:effectLst/>
                        <a:latin typeface="Calibri" panose="020F0502020204030204" pitchFamily="34" charset="0"/>
                      </a:endParaRPr>
                    </a:p>
                  </a:txBody>
                  <a:tcPr marL="1883" marR="1883" marT="1883" marB="0" anchor="b"/>
                </a:tc>
                <a:extLst>
                  <a:ext uri="{0D108BD9-81ED-4DB2-BD59-A6C34878D82A}">
                    <a16:rowId xmlns:a16="http://schemas.microsoft.com/office/drawing/2014/main" val="2442967991"/>
                  </a:ext>
                </a:extLst>
              </a:tr>
            </a:tbl>
          </a:graphicData>
        </a:graphic>
      </p:graphicFrame>
      <p:graphicFrame>
        <p:nvGraphicFramePr>
          <p:cNvPr id="9" name="Table 8">
            <a:extLst>
              <a:ext uri="{FF2B5EF4-FFF2-40B4-BE49-F238E27FC236}">
                <a16:creationId xmlns:a16="http://schemas.microsoft.com/office/drawing/2014/main" id="{1A4BA653-480D-4859-8A83-61B598F28105}"/>
              </a:ext>
            </a:extLst>
          </p:cNvPr>
          <p:cNvGraphicFramePr>
            <a:graphicFrameLocks noGrp="1"/>
          </p:cNvGraphicFramePr>
          <p:nvPr>
            <p:extLst>
              <p:ext uri="{D42A27DB-BD31-4B8C-83A1-F6EECF244321}">
                <p14:modId xmlns:p14="http://schemas.microsoft.com/office/powerpoint/2010/main" val="1637681618"/>
              </p:ext>
            </p:extLst>
          </p:nvPr>
        </p:nvGraphicFramePr>
        <p:xfrm>
          <a:off x="550606" y="2129211"/>
          <a:ext cx="11326763" cy="2187152"/>
        </p:xfrm>
        <a:graphic>
          <a:graphicData uri="http://schemas.openxmlformats.org/drawingml/2006/table">
            <a:tbl>
              <a:tblPr>
                <a:tableStyleId>{93296810-A885-4BE3-A3E7-6D5BEEA58F35}</a:tableStyleId>
              </a:tblPr>
              <a:tblGrid>
                <a:gridCol w="842600">
                  <a:extLst>
                    <a:ext uri="{9D8B030D-6E8A-4147-A177-3AD203B41FA5}">
                      <a16:colId xmlns:a16="http://schemas.microsoft.com/office/drawing/2014/main" val="2629009909"/>
                    </a:ext>
                  </a:extLst>
                </a:gridCol>
                <a:gridCol w="1063611">
                  <a:extLst>
                    <a:ext uri="{9D8B030D-6E8A-4147-A177-3AD203B41FA5}">
                      <a16:colId xmlns:a16="http://schemas.microsoft.com/office/drawing/2014/main" val="1913758873"/>
                    </a:ext>
                  </a:extLst>
                </a:gridCol>
                <a:gridCol w="1699015">
                  <a:extLst>
                    <a:ext uri="{9D8B030D-6E8A-4147-A177-3AD203B41FA5}">
                      <a16:colId xmlns:a16="http://schemas.microsoft.com/office/drawing/2014/main" val="1833426477"/>
                    </a:ext>
                  </a:extLst>
                </a:gridCol>
                <a:gridCol w="1395125">
                  <a:extLst>
                    <a:ext uri="{9D8B030D-6E8A-4147-A177-3AD203B41FA5}">
                      <a16:colId xmlns:a16="http://schemas.microsoft.com/office/drawing/2014/main" val="2948852976"/>
                    </a:ext>
                  </a:extLst>
                </a:gridCol>
                <a:gridCol w="1381313">
                  <a:extLst>
                    <a:ext uri="{9D8B030D-6E8A-4147-A177-3AD203B41FA5}">
                      <a16:colId xmlns:a16="http://schemas.microsoft.com/office/drawing/2014/main" val="3991886315"/>
                    </a:ext>
                  </a:extLst>
                </a:gridCol>
                <a:gridCol w="1450378">
                  <a:extLst>
                    <a:ext uri="{9D8B030D-6E8A-4147-A177-3AD203B41FA5}">
                      <a16:colId xmlns:a16="http://schemas.microsoft.com/office/drawing/2014/main" val="1373736900"/>
                    </a:ext>
                  </a:extLst>
                </a:gridCol>
                <a:gridCol w="925480">
                  <a:extLst>
                    <a:ext uri="{9D8B030D-6E8A-4147-A177-3AD203B41FA5}">
                      <a16:colId xmlns:a16="http://schemas.microsoft.com/office/drawing/2014/main" val="3628884903"/>
                    </a:ext>
                  </a:extLst>
                </a:gridCol>
                <a:gridCol w="1436565">
                  <a:extLst>
                    <a:ext uri="{9D8B030D-6E8A-4147-A177-3AD203B41FA5}">
                      <a16:colId xmlns:a16="http://schemas.microsoft.com/office/drawing/2014/main" val="2233500438"/>
                    </a:ext>
                  </a:extLst>
                </a:gridCol>
                <a:gridCol w="1132676">
                  <a:extLst>
                    <a:ext uri="{9D8B030D-6E8A-4147-A177-3AD203B41FA5}">
                      <a16:colId xmlns:a16="http://schemas.microsoft.com/office/drawing/2014/main" val="4058114167"/>
                    </a:ext>
                  </a:extLst>
                </a:gridCol>
              </a:tblGrid>
              <a:tr h="273394">
                <a:tc>
                  <a:txBody>
                    <a:bodyPr/>
                    <a:lstStyle/>
                    <a:p>
                      <a:pPr algn="l" fontAlgn="b"/>
                      <a:r>
                        <a:rPr lang="en-US" sz="900" u="none" strike="noStrike">
                          <a:effectLst/>
                        </a:rPr>
                        <a:t>OBJECTID</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Date_</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Collector</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Species</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Stat_15</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Stat_16</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Status_17</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Status_18</a:t>
                      </a:r>
                      <a:endParaRPr lang="en-US" sz="900" b="1" i="0" u="none" strike="noStrike">
                        <a:solidFill>
                          <a:srgbClr val="FFFFFF"/>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Status_19</a:t>
                      </a:r>
                      <a:endParaRPr lang="en-US" sz="900" b="1" i="0" u="none" strike="noStrike">
                        <a:solidFill>
                          <a:srgbClr val="FFFFFF"/>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43328616"/>
                  </a:ext>
                </a:extLst>
              </a:tr>
              <a:tr h="273394">
                <a:tc>
                  <a:txBody>
                    <a:bodyPr/>
                    <a:lstStyle/>
                    <a:p>
                      <a:pPr algn="r" fontAlgn="b"/>
                      <a:r>
                        <a:rPr lang="en-US" sz="900" u="none" strike="noStrike" dirty="0">
                          <a:effectLst/>
                          <a:highlight>
                            <a:srgbClr val="FFFF00"/>
                          </a:highlight>
                        </a:rPr>
                        <a:t>501</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r" fontAlgn="b"/>
                      <a:r>
                        <a:rPr lang="en-US" sz="900" u="none" strike="noStrike" dirty="0">
                          <a:effectLst/>
                          <a:highlight>
                            <a:srgbClr val="FFFF00"/>
                          </a:highlight>
                        </a:rPr>
                        <a:t>2010-08-01 0:00</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FF00"/>
                          </a:highlight>
                        </a:rPr>
                        <a:t>Austin Armstrong</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FF00"/>
                          </a:highlight>
                        </a:rPr>
                        <a:t>Rush </a:t>
                      </a:r>
                      <a:r>
                        <a:rPr lang="en-US" sz="900" u="none" strike="noStrike" dirty="0" err="1">
                          <a:effectLst/>
                          <a:highlight>
                            <a:srgbClr val="FFFF00"/>
                          </a:highlight>
                        </a:rPr>
                        <a:t>skeletonweed</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FF00"/>
                          </a:highlight>
                        </a:rPr>
                        <a:t>NLP</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FF00"/>
                          </a:highlight>
                        </a:rPr>
                        <a:t>NLP</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FF00"/>
                          </a:highlight>
                        </a:rPr>
                        <a:t>NLP</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FF00"/>
                          </a:highlight>
                        </a:rPr>
                        <a:t>NLP</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FF00"/>
                          </a:highlight>
                        </a:rPr>
                        <a:t>NLP</a:t>
                      </a:r>
                      <a:endParaRPr lang="en-US" sz="900" b="0" i="0" u="none" strike="noStrike" dirty="0">
                        <a:solidFill>
                          <a:srgbClr val="000000"/>
                        </a:solidFill>
                        <a:effectLst/>
                        <a:highlight>
                          <a:srgbClr val="FFFF00"/>
                        </a:highlight>
                        <a:latin typeface="Calibri" panose="020F0502020204030204" pitchFamily="34" charset="0"/>
                      </a:endParaRPr>
                    </a:p>
                  </a:txBody>
                  <a:tcPr marL="7862" marR="7862" marT="7862" marB="0" anchor="b"/>
                </a:tc>
                <a:extLst>
                  <a:ext uri="{0D108BD9-81ED-4DB2-BD59-A6C34878D82A}">
                    <a16:rowId xmlns:a16="http://schemas.microsoft.com/office/drawing/2014/main" val="1634816755"/>
                  </a:ext>
                </a:extLst>
              </a:tr>
              <a:tr h="273394">
                <a:tc>
                  <a:txBody>
                    <a:bodyPr/>
                    <a:lstStyle/>
                    <a:p>
                      <a:pPr algn="r" fontAlgn="b"/>
                      <a:r>
                        <a:rPr lang="en-US" sz="900" u="none" strike="noStrike">
                          <a:effectLst/>
                        </a:rPr>
                        <a:t>537</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r" fontAlgn="b"/>
                      <a:r>
                        <a:rPr lang="en-US" sz="900" u="none" strike="noStrike">
                          <a:effectLst/>
                        </a:rPr>
                        <a:t>2011-07-18 0:00</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Teddy Parker-Renga</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Leafy spurge</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0000"/>
                          </a:highlight>
                        </a:rPr>
                        <a:t>6-10 Plants</a:t>
                      </a:r>
                      <a:endParaRPr lang="en-US" sz="900" b="0" i="0" u="none" strike="noStrike" dirty="0">
                        <a:solidFill>
                          <a:srgbClr val="000000"/>
                        </a:solidFill>
                        <a:effectLst/>
                        <a:highlight>
                          <a:srgbClr val="FF0000"/>
                        </a:highligh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1910837845"/>
                  </a:ext>
                </a:extLst>
              </a:tr>
              <a:tr h="273394">
                <a:tc>
                  <a:txBody>
                    <a:bodyPr/>
                    <a:lstStyle/>
                    <a:p>
                      <a:pPr algn="r" fontAlgn="b"/>
                      <a:r>
                        <a:rPr lang="en-US" sz="900" u="none" strike="noStrike">
                          <a:effectLst/>
                        </a:rPr>
                        <a:t>548</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r" fontAlgn="b"/>
                      <a:r>
                        <a:rPr lang="en-US" sz="900" u="none" strike="noStrike">
                          <a:effectLst/>
                        </a:rPr>
                        <a:t>2014-09-03 0:00</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Coleton Rives</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Leafy spurge</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3551370855"/>
                  </a:ext>
                </a:extLst>
              </a:tr>
              <a:tr h="273394">
                <a:tc>
                  <a:txBody>
                    <a:bodyPr/>
                    <a:lstStyle/>
                    <a:p>
                      <a:pPr algn="r" fontAlgn="b"/>
                      <a:r>
                        <a:rPr lang="en-US" sz="900" u="none" strike="noStrike">
                          <a:effectLst/>
                        </a:rPr>
                        <a:t>558</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r" fontAlgn="b"/>
                      <a:r>
                        <a:rPr lang="en-US" sz="900" u="none" strike="noStrike">
                          <a:effectLst/>
                        </a:rPr>
                        <a:t>2004-06-01 0:00</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Erika Edmiston</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Leafy spurge</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782183666"/>
                  </a:ext>
                </a:extLst>
              </a:tr>
              <a:tr h="273394">
                <a:tc>
                  <a:txBody>
                    <a:bodyPr/>
                    <a:lstStyle/>
                    <a:p>
                      <a:pPr algn="r" fontAlgn="b"/>
                      <a:r>
                        <a:rPr lang="en-US" sz="900" u="none" strike="noStrike">
                          <a:effectLst/>
                        </a:rPr>
                        <a:t>563</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r" fontAlgn="b"/>
                      <a:r>
                        <a:rPr lang="en-US" sz="900" u="none" strike="noStrike">
                          <a:effectLst/>
                        </a:rPr>
                        <a:t>2007-08-27 0:00</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Ronda Cauffman</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Leafy spurge</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dirty="0">
                          <a:effectLst/>
                          <a:highlight>
                            <a:srgbClr val="FF0000"/>
                          </a:highlight>
                        </a:rPr>
                        <a:t>1-5 Plants</a:t>
                      </a:r>
                      <a:endParaRPr lang="en-US" sz="900" b="0" i="0" u="none" strike="noStrike" dirty="0">
                        <a:solidFill>
                          <a:srgbClr val="000000"/>
                        </a:solidFill>
                        <a:effectLst/>
                        <a:highlight>
                          <a:srgbClr val="FF0000"/>
                        </a:highlight>
                        <a:latin typeface="Calibri" panose="020F0502020204030204" pitchFamily="34" charset="0"/>
                      </a:endParaRPr>
                    </a:p>
                  </a:txBody>
                  <a:tcPr marL="7862" marR="7862" marT="7862" marB="0" anchor="b"/>
                </a:tc>
                <a:extLst>
                  <a:ext uri="{0D108BD9-81ED-4DB2-BD59-A6C34878D82A}">
                    <a16:rowId xmlns:a16="http://schemas.microsoft.com/office/drawing/2014/main" val="3866146762"/>
                  </a:ext>
                </a:extLst>
              </a:tr>
              <a:tr h="273394">
                <a:tc>
                  <a:txBody>
                    <a:bodyPr/>
                    <a:lstStyle/>
                    <a:p>
                      <a:pPr algn="r" fontAlgn="b"/>
                      <a:r>
                        <a:rPr lang="en-US" sz="900" u="none" strike="noStrike">
                          <a:effectLst/>
                        </a:rPr>
                        <a:t>572</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r" fontAlgn="b"/>
                      <a:r>
                        <a:rPr lang="en-US" sz="900" u="none" strike="noStrike">
                          <a:effectLst/>
                        </a:rPr>
                        <a:t>2011-06-21 0:00</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TCWP Seasonal</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Leafy spurge</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2574093256"/>
                  </a:ext>
                </a:extLst>
              </a:tr>
              <a:tr h="273394">
                <a:tc>
                  <a:txBody>
                    <a:bodyPr/>
                    <a:lstStyle/>
                    <a:p>
                      <a:pPr algn="r" fontAlgn="b"/>
                      <a:r>
                        <a:rPr lang="en-US" sz="900" u="none" strike="noStrike">
                          <a:effectLst/>
                        </a:rPr>
                        <a:t>580</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r" fontAlgn="b"/>
                      <a:r>
                        <a:rPr lang="en-US" sz="900" u="none" strike="noStrike">
                          <a:effectLst/>
                        </a:rPr>
                        <a:t>2013-07-02 0:00</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TCWP Seasonal</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Leafy spurge</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a:effectLst/>
                        </a:rPr>
                        <a:t>NLP</a:t>
                      </a:r>
                      <a:endParaRPr lang="en-US" sz="900" b="0" i="0" u="none" strike="noStrike">
                        <a:solidFill>
                          <a:srgbClr val="000000"/>
                        </a:solidFill>
                        <a:effectLst/>
                        <a:latin typeface="Calibri" panose="020F0502020204030204" pitchFamily="34" charset="0"/>
                      </a:endParaRPr>
                    </a:p>
                  </a:txBody>
                  <a:tcPr marL="7862" marR="7862" marT="7862" marB="0" anchor="b"/>
                </a:tc>
                <a:tc>
                  <a:txBody>
                    <a:bodyPr/>
                    <a:lstStyle/>
                    <a:p>
                      <a:pPr algn="l" fontAlgn="b"/>
                      <a:r>
                        <a:rPr lang="en-US" sz="900" u="none" strike="noStrike" dirty="0">
                          <a:effectLst/>
                        </a:rPr>
                        <a:t>NLP</a:t>
                      </a:r>
                      <a:endParaRPr lang="en-US" sz="900" b="0" i="0" u="none" strike="noStrike" dirty="0">
                        <a:solidFill>
                          <a:srgbClr val="000000"/>
                        </a:solidFill>
                        <a:effectLst/>
                        <a:latin typeface="Calibri" panose="020F0502020204030204" pitchFamily="34" charset="0"/>
                      </a:endParaRPr>
                    </a:p>
                  </a:txBody>
                  <a:tcPr marL="7862" marR="7862" marT="7862" marB="0" anchor="b"/>
                </a:tc>
                <a:extLst>
                  <a:ext uri="{0D108BD9-81ED-4DB2-BD59-A6C34878D82A}">
                    <a16:rowId xmlns:a16="http://schemas.microsoft.com/office/drawing/2014/main" val="487899660"/>
                  </a:ext>
                </a:extLst>
              </a:tr>
            </a:tbl>
          </a:graphicData>
        </a:graphic>
      </p:graphicFrame>
    </p:spTree>
    <p:extLst>
      <p:ext uri="{BB962C8B-B14F-4D97-AF65-F5344CB8AC3E}">
        <p14:creationId xmlns:p14="http://schemas.microsoft.com/office/powerpoint/2010/main" val="42930458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4128</Words>
  <Application>Microsoft Office PowerPoint</Application>
  <PresentationFormat>Widescreen</PresentationFormat>
  <Paragraphs>942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 3</vt:lpstr>
      <vt:lpstr>Facet</vt:lpstr>
      <vt:lpstr>Success of the Early Detection Rapid Response treatment Method</vt:lpstr>
      <vt:lpstr>About Us</vt:lpstr>
      <vt:lpstr>Our Goal: </vt:lpstr>
      <vt:lpstr>Step 1:  Data </vt:lpstr>
      <vt:lpstr>Step 2:  Prioritize  </vt:lpstr>
      <vt:lpstr>Step 3: Assign Species </vt:lpstr>
      <vt:lpstr>Step 4: Create Database </vt:lpstr>
      <vt:lpstr>Step 5: Collect Yearly Data </vt:lpstr>
      <vt:lpstr>Step 6:  Repeat and Analyze </vt:lpstr>
      <vt:lpstr>Yearly Statistics </vt:lpstr>
      <vt:lpstr>Yearly Data </vt:lpstr>
      <vt:lpstr>All EDRR Species </vt:lpstr>
      <vt:lpstr>All EDRR Species </vt:lpstr>
      <vt:lpstr>Summary </vt:lpstr>
      <vt:lpstr>Hoary Cress – Holding the Line?</vt:lpstr>
      <vt:lpstr>Hoary Cress  </vt:lpstr>
      <vt:lpstr>Hoary Cress </vt:lpstr>
      <vt:lpstr>Leafy Spurge - Winning? </vt:lpstr>
      <vt:lpstr>Leafy Spurge </vt:lpstr>
      <vt:lpstr>Leafy Spurge </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2019-10-29T16:27:17Z</dcterms:created>
  <dcterms:modified xsi:type="dcterms:W3CDTF">2023-03-06T22:05:06Z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